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1"/>
  </p:sldMasterIdLst>
  <p:notesMasterIdLst>
    <p:notesMasterId r:id="rId123"/>
  </p:notesMasterIdLst>
  <p:sldIdLst>
    <p:sldId id="256" r:id="rId2"/>
    <p:sldId id="271" r:id="rId3"/>
    <p:sldId id="483" r:id="rId4"/>
    <p:sldId id="484" r:id="rId5"/>
    <p:sldId id="386" r:id="rId6"/>
    <p:sldId id="266" r:id="rId7"/>
    <p:sldId id="268" r:id="rId8"/>
    <p:sldId id="384" r:id="rId9"/>
    <p:sldId id="274" r:id="rId10"/>
    <p:sldId id="754" r:id="rId11"/>
    <p:sldId id="279" r:id="rId12"/>
    <p:sldId id="424" r:id="rId13"/>
    <p:sldId id="419" r:id="rId14"/>
    <p:sldId id="281" r:id="rId15"/>
    <p:sldId id="282" r:id="rId16"/>
    <p:sldId id="753" r:id="rId17"/>
    <p:sldId id="485" r:id="rId18"/>
    <p:sldId id="486" r:id="rId19"/>
    <p:sldId id="488" r:id="rId20"/>
    <p:sldId id="260" r:id="rId21"/>
    <p:sldId id="272" r:id="rId22"/>
    <p:sldId id="489" r:id="rId23"/>
    <p:sldId id="755" r:id="rId24"/>
    <p:sldId id="481" r:id="rId25"/>
    <p:sldId id="364" r:id="rId26"/>
    <p:sldId id="491" r:id="rId27"/>
    <p:sldId id="495" r:id="rId28"/>
    <p:sldId id="492" r:id="rId29"/>
    <p:sldId id="493" r:id="rId30"/>
    <p:sldId id="494" r:id="rId31"/>
    <p:sldId id="487" r:id="rId32"/>
    <p:sldId id="324" r:id="rId33"/>
    <p:sldId id="756" r:id="rId34"/>
    <p:sldId id="656" r:id="rId35"/>
    <p:sldId id="730" r:id="rId36"/>
    <p:sldId id="490" r:id="rId37"/>
    <p:sldId id="496" r:id="rId38"/>
    <p:sldId id="478" r:id="rId39"/>
    <p:sldId id="757" r:id="rId40"/>
    <p:sldId id="632" r:id="rId41"/>
    <p:sldId id="631" r:id="rId42"/>
    <p:sldId id="651" r:id="rId43"/>
    <p:sldId id="652" r:id="rId44"/>
    <p:sldId id="653" r:id="rId45"/>
    <p:sldId id="654" r:id="rId46"/>
    <p:sldId id="635" r:id="rId47"/>
    <p:sldId id="622" r:id="rId48"/>
    <p:sldId id="623" r:id="rId49"/>
    <p:sldId id="624" r:id="rId50"/>
    <p:sldId id="625" r:id="rId51"/>
    <p:sldId id="636" r:id="rId52"/>
    <p:sldId id="638" r:id="rId53"/>
    <p:sldId id="637" r:id="rId54"/>
    <p:sldId id="639" r:id="rId55"/>
    <p:sldId id="436" r:id="rId56"/>
    <p:sldId id="657" r:id="rId57"/>
    <p:sldId id="647" r:id="rId58"/>
    <p:sldId id="659" r:id="rId59"/>
    <p:sldId id="658" r:id="rId60"/>
    <p:sldId id="648" r:id="rId61"/>
    <p:sldId id="649" r:id="rId62"/>
    <p:sldId id="661" r:id="rId63"/>
    <p:sldId id="660" r:id="rId64"/>
    <p:sldId id="758" r:id="rId65"/>
    <p:sldId id="663" r:id="rId66"/>
    <p:sldId id="664" r:id="rId67"/>
    <p:sldId id="750" r:id="rId68"/>
    <p:sldId id="700" r:id="rId69"/>
    <p:sldId id="671" r:id="rId70"/>
    <p:sldId id="674" r:id="rId71"/>
    <p:sldId id="675" r:id="rId72"/>
    <p:sldId id="731" r:id="rId73"/>
    <p:sldId id="676" r:id="rId74"/>
    <p:sldId id="677" r:id="rId75"/>
    <p:sldId id="668" r:id="rId76"/>
    <p:sldId id="667" r:id="rId77"/>
    <p:sldId id="670" r:id="rId78"/>
    <p:sldId id="278" r:id="rId79"/>
    <p:sldId id="672" r:id="rId80"/>
    <p:sldId id="673" r:id="rId81"/>
    <p:sldId id="694" r:id="rId82"/>
    <p:sldId id="751" r:id="rId83"/>
    <p:sldId id="695" r:id="rId84"/>
    <p:sldId id="697" r:id="rId85"/>
    <p:sldId id="696" r:id="rId86"/>
    <p:sldId id="698" r:id="rId87"/>
    <p:sldId id="732" r:id="rId88"/>
    <p:sldId id="733" r:id="rId89"/>
    <p:sldId id="678" r:id="rId90"/>
    <p:sldId id="679" r:id="rId91"/>
    <p:sldId id="680" r:id="rId92"/>
    <p:sldId id="681" r:id="rId93"/>
    <p:sldId id="684" r:id="rId94"/>
    <p:sldId id="683" r:id="rId95"/>
    <p:sldId id="685" r:id="rId96"/>
    <p:sldId id="686" r:id="rId97"/>
    <p:sldId id="689" r:id="rId98"/>
    <p:sldId id="688" r:id="rId99"/>
    <p:sldId id="690" r:id="rId100"/>
    <p:sldId id="734" r:id="rId101"/>
    <p:sldId id="735" r:id="rId102"/>
    <p:sldId id="691" r:id="rId103"/>
    <p:sldId id="287" r:id="rId104"/>
    <p:sldId id="692" r:id="rId105"/>
    <p:sldId id="286" r:id="rId106"/>
    <p:sldId id="693" r:id="rId107"/>
    <p:sldId id="736" r:id="rId108"/>
    <p:sldId id="699" r:id="rId109"/>
    <p:sldId id="737" r:id="rId110"/>
    <p:sldId id="738" r:id="rId111"/>
    <p:sldId id="740" r:id="rId112"/>
    <p:sldId id="739" r:id="rId113"/>
    <p:sldId id="741" r:id="rId114"/>
    <p:sldId id="742" r:id="rId115"/>
    <p:sldId id="743" r:id="rId116"/>
    <p:sldId id="744" r:id="rId117"/>
    <p:sldId id="745" r:id="rId118"/>
    <p:sldId id="746" r:id="rId119"/>
    <p:sldId id="752" r:id="rId120"/>
    <p:sldId id="747" r:id="rId121"/>
    <p:sldId id="748" r:id="rId1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27E4E8E-64B7-4E16-91F3-46AE5118C4E9}">
          <p14:sldIdLst>
            <p14:sldId id="256"/>
            <p14:sldId id="271"/>
            <p14:sldId id="483"/>
            <p14:sldId id="484"/>
            <p14:sldId id="386"/>
            <p14:sldId id="266"/>
            <p14:sldId id="268"/>
            <p14:sldId id="384"/>
            <p14:sldId id="274"/>
            <p14:sldId id="754"/>
            <p14:sldId id="279"/>
            <p14:sldId id="424"/>
            <p14:sldId id="419"/>
            <p14:sldId id="281"/>
            <p14:sldId id="282"/>
            <p14:sldId id="753"/>
            <p14:sldId id="485"/>
            <p14:sldId id="486"/>
            <p14:sldId id="488"/>
            <p14:sldId id="260"/>
            <p14:sldId id="272"/>
            <p14:sldId id="489"/>
            <p14:sldId id="755"/>
            <p14:sldId id="481"/>
            <p14:sldId id="364"/>
            <p14:sldId id="491"/>
            <p14:sldId id="495"/>
            <p14:sldId id="492"/>
            <p14:sldId id="493"/>
            <p14:sldId id="494"/>
            <p14:sldId id="487"/>
            <p14:sldId id="324"/>
            <p14:sldId id="756"/>
            <p14:sldId id="656"/>
            <p14:sldId id="730"/>
            <p14:sldId id="490"/>
            <p14:sldId id="496"/>
            <p14:sldId id="478"/>
            <p14:sldId id="757"/>
            <p14:sldId id="632"/>
            <p14:sldId id="631"/>
            <p14:sldId id="651"/>
            <p14:sldId id="652"/>
            <p14:sldId id="653"/>
            <p14:sldId id="654"/>
            <p14:sldId id="635"/>
            <p14:sldId id="622"/>
            <p14:sldId id="623"/>
            <p14:sldId id="624"/>
            <p14:sldId id="625"/>
            <p14:sldId id="636"/>
            <p14:sldId id="638"/>
            <p14:sldId id="637"/>
            <p14:sldId id="639"/>
            <p14:sldId id="436"/>
            <p14:sldId id="657"/>
            <p14:sldId id="647"/>
            <p14:sldId id="659"/>
            <p14:sldId id="658"/>
            <p14:sldId id="648"/>
            <p14:sldId id="649"/>
            <p14:sldId id="661"/>
            <p14:sldId id="660"/>
            <p14:sldId id="758"/>
          </p14:sldIdLst>
        </p14:section>
        <p14:section name="研究" id="{5F3AC9AF-6EB3-43C7-BE03-1C11680CE8BC}">
          <p14:sldIdLst>
            <p14:sldId id="663"/>
            <p14:sldId id="664"/>
            <p14:sldId id="750"/>
            <p14:sldId id="700"/>
            <p14:sldId id="671"/>
            <p14:sldId id="674"/>
            <p14:sldId id="675"/>
            <p14:sldId id="731"/>
            <p14:sldId id="676"/>
            <p14:sldId id="677"/>
            <p14:sldId id="668"/>
            <p14:sldId id="667"/>
            <p14:sldId id="670"/>
            <p14:sldId id="278"/>
            <p14:sldId id="672"/>
            <p14:sldId id="673"/>
            <p14:sldId id="694"/>
            <p14:sldId id="751"/>
            <p14:sldId id="695"/>
            <p14:sldId id="697"/>
            <p14:sldId id="696"/>
            <p14:sldId id="698"/>
            <p14:sldId id="732"/>
          </p14:sldIdLst>
        </p14:section>
        <p14:section name="キャッシュ" id="{532D228A-C163-4F41-86B2-DC56C7753B33}">
          <p14:sldIdLst>
            <p14:sldId id="733"/>
            <p14:sldId id="678"/>
            <p14:sldId id="679"/>
            <p14:sldId id="680"/>
            <p14:sldId id="681"/>
            <p14:sldId id="684"/>
            <p14:sldId id="683"/>
            <p14:sldId id="685"/>
            <p14:sldId id="686"/>
            <p14:sldId id="689"/>
            <p14:sldId id="688"/>
            <p14:sldId id="690"/>
            <p14:sldId id="734"/>
          </p14:sldIdLst>
        </p14:section>
        <p14:section name="コア" id="{9A0D6E07-759E-489E-900B-AF908B88F5FE}">
          <p14:sldIdLst>
            <p14:sldId id="735"/>
            <p14:sldId id="691"/>
            <p14:sldId id="287"/>
            <p14:sldId id="692"/>
            <p14:sldId id="286"/>
            <p14:sldId id="693"/>
            <p14:sldId id="736"/>
            <p14:sldId id="699"/>
            <p14:sldId id="737"/>
            <p14:sldId id="738"/>
            <p14:sldId id="740"/>
            <p14:sldId id="739"/>
            <p14:sldId id="741"/>
            <p14:sldId id="742"/>
            <p14:sldId id="743"/>
            <p14:sldId id="744"/>
            <p14:sldId id="745"/>
            <p14:sldId id="746"/>
            <p14:sldId id="752"/>
            <p14:sldId id="747"/>
            <p14:sldId id="7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9900"/>
    <a:srgbClr val="614329"/>
    <a:srgbClr val="291908"/>
    <a:srgbClr val="FFFFFF"/>
    <a:srgbClr val="31869D"/>
    <a:srgbClr val="4444E8"/>
    <a:srgbClr val="4E4EF6"/>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8" autoAdjust="0"/>
    <p:restoredTop sz="94517" autoAdjust="0"/>
  </p:normalViewPr>
  <p:slideViewPr>
    <p:cSldViewPr>
      <p:cViewPr varScale="1">
        <p:scale>
          <a:sx n="171" d="100"/>
          <a:sy n="171" d="100"/>
        </p:scale>
        <p:origin x="1820" y="84"/>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888509175294891E-2"/>
          <c:y val="5.2087199031121877E-2"/>
          <c:w val="0.91163286016398759"/>
          <c:h val="0.73357851579426891"/>
        </c:manualLayout>
      </c:layout>
      <c:lineChart>
        <c:grouping val="standard"/>
        <c:varyColors val="0"/>
        <c:ser>
          <c:idx val="0"/>
          <c:order val="0"/>
          <c:spPr>
            <a:ln w="28575" cap="rnd">
              <a:solidFill>
                <a:srgbClr val="3289AC"/>
              </a:solidFill>
              <a:round/>
            </a:ln>
            <a:effectLst/>
          </c:spPr>
          <c:marker>
            <c:symbol val="circle"/>
            <c:size val="5"/>
            <c:spPr>
              <a:solidFill>
                <a:srgbClr val="3289AC"/>
              </a:solidFill>
              <a:ln w="9525">
                <a:solidFill>
                  <a:schemeClr val="accent1"/>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Sheet1!$H$1:$H$11</c:f>
              <c:numCache>
                <c:formatCode>General</c:formatCode>
                <c:ptCount val="11"/>
                <c:pt idx="0">
                  <c:v>1</c:v>
                </c:pt>
                <c:pt idx="1">
                  <c:v>0.60416666666666663</c:v>
                </c:pt>
                <c:pt idx="2">
                  <c:v>0.6875</c:v>
                </c:pt>
                <c:pt idx="3">
                  <c:v>0.70833333333333337</c:v>
                </c:pt>
                <c:pt idx="4">
                  <c:v>0.9375</c:v>
                </c:pt>
                <c:pt idx="5">
                  <c:v>0.83333333333333337</c:v>
                </c:pt>
                <c:pt idx="6">
                  <c:v>0.66666666666666663</c:v>
                </c:pt>
                <c:pt idx="7">
                  <c:v>0.79166666666666663</c:v>
                </c:pt>
                <c:pt idx="8">
                  <c:v>0.70833333333333337</c:v>
                </c:pt>
                <c:pt idx="9">
                  <c:v>0.70833333333333337</c:v>
                </c:pt>
                <c:pt idx="10">
                  <c:v>0.58333333333333337</c:v>
                </c:pt>
              </c:numCache>
            </c:numRef>
          </c:val>
          <c:smooth val="0"/>
          <c:extLst>
            <c:ext xmlns:c16="http://schemas.microsoft.com/office/drawing/2014/chart" uri="{C3380CC4-5D6E-409C-BE32-E72D297353CC}">
              <c16:uniqueId val="{00000000-9AC2-462E-AE40-0D63AD5F101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Sheet1!$I$1:$I$11</c:f>
              <c:numCache>
                <c:formatCode>General</c:formatCode>
                <c:ptCount val="11"/>
                <c:pt idx="0">
                  <c:v>1</c:v>
                </c:pt>
                <c:pt idx="1">
                  <c:v>0.97236617439039397</c:v>
                </c:pt>
                <c:pt idx="2">
                  <c:v>1.094991397587679</c:v>
                </c:pt>
                <c:pt idx="3">
                  <c:v>1.1416236003585478</c:v>
                </c:pt>
                <c:pt idx="4">
                  <c:v>1.3765112807797437</c:v>
                </c:pt>
                <c:pt idx="5">
                  <c:v>1.336787697150821</c:v>
                </c:pt>
                <c:pt idx="6">
                  <c:v>1.4525044639457048</c:v>
                </c:pt>
                <c:pt idx="7">
                  <c:v>1.5619896081036482</c:v>
                </c:pt>
                <c:pt idx="8">
                  <c:v>1.8101568353537989</c:v>
                </c:pt>
                <c:pt idx="9">
                  <c:v>1.9269403598627</c:v>
                </c:pt>
                <c:pt idx="10">
                  <c:v>2.2918919253194741</c:v>
                </c:pt>
              </c:numCache>
            </c:numRef>
          </c:val>
          <c:smooth val="0"/>
          <c:extLst>
            <c:ext xmlns:c16="http://schemas.microsoft.com/office/drawing/2014/chart" uri="{C3380CC4-5D6E-409C-BE32-E72D297353CC}">
              <c16:uniqueId val="{00000001-9AC2-462E-AE40-0D63AD5F101A}"/>
            </c:ext>
          </c:extLst>
        </c:ser>
        <c:dLbls>
          <c:showLegendKey val="0"/>
          <c:showVal val="0"/>
          <c:showCatName val="0"/>
          <c:showSerName val="0"/>
          <c:showPercent val="0"/>
          <c:showBubbleSize val="0"/>
        </c:dLbls>
        <c:marker val="1"/>
        <c:smooth val="0"/>
        <c:axId val="875727311"/>
        <c:axId val="875720239"/>
      </c:lineChart>
      <c:catAx>
        <c:axId val="87572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875720239"/>
        <c:crossesAt val="0.1"/>
        <c:auto val="1"/>
        <c:lblAlgn val="ctr"/>
        <c:lblOffset val="100"/>
        <c:noMultiLvlLbl val="0"/>
      </c:catAx>
      <c:valAx>
        <c:axId val="875720239"/>
        <c:scaling>
          <c:orientation val="minMax"/>
          <c:max val="2.4"/>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87572731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19816272965874E-2"/>
          <c:y val="3.9198323614053281E-2"/>
          <c:w val="0.87122462817147861"/>
          <c:h val="0.67395709656045388"/>
        </c:manualLayout>
      </c:layout>
      <c:lineChart>
        <c:grouping val="standard"/>
        <c:varyColors val="0"/>
        <c:ser>
          <c:idx val="0"/>
          <c:order val="0"/>
          <c:tx>
            <c:strRef>
              <c:f>'cint-max'!$M$1</c:f>
              <c:strCache>
                <c:ptCount val="1"/>
                <c:pt idx="0">
                  <c:v>MHz</c:v>
                </c:pt>
              </c:strCache>
            </c:strRef>
          </c:tx>
          <c:spPr>
            <a:ln w="28575" cap="rnd">
              <a:solidFill>
                <a:srgbClr val="328FAC"/>
              </a:solidFill>
              <a:round/>
            </a:ln>
            <a:effectLst/>
          </c:spPr>
          <c:marker>
            <c:symbol val="circle"/>
            <c:size val="5"/>
            <c:spPr>
              <a:solidFill>
                <a:srgbClr val="328FAC"/>
              </a:solidFill>
              <a:ln w="9525">
                <a:solidFill>
                  <a:srgbClr val="328FAC"/>
                </a:solidFill>
              </a:ln>
              <a:effectLst/>
            </c:spPr>
          </c:marker>
          <c:cat>
            <c:multiLvlStrRef>
              <c:f>'cint-max'!$K$2:$L$27</c:f>
              <c:multiLvlStrCache>
                <c:ptCount val="24"/>
                <c:lvl>
                  <c:pt idx="0">
                    <c:v>Alpha 21164</c:v>
                  </c:pt>
                  <c:pt idx="1">
                    <c:v>Alpha 21264</c:v>
                  </c:pt>
                  <c:pt idx="2">
                    <c:v>Pentium III Xeon </c:v>
                  </c:pt>
                  <c:pt idx="3">
                    <c:v>Pentium 4 processor</c:v>
                  </c:pt>
                  <c:pt idx="4">
                    <c:v>POWER4</c:v>
                  </c:pt>
                  <c:pt idx="5">
                    <c:v>Pentium 4 Processor</c:v>
                  </c:pt>
                  <c:pt idx="6">
                    <c:v>Pentium 4 Processor</c:v>
                  </c:pt>
                  <c:pt idx="7">
                    <c:v>Pentium 4 processor</c:v>
                  </c:pt>
                  <c:pt idx="8">
                    <c:v>Athlon (TM) 64 FX-57</c:v>
                  </c:pt>
                  <c:pt idx="9">
                    <c:v>Core 2 Extreme X6800</c:v>
                  </c:pt>
                  <c:pt idx="10">
                    <c:v>Xeon X5460</c:v>
                  </c:pt>
                  <c:pt idx="11">
                    <c:v>Core i7-965 Ex. Edition</c:v>
                  </c:pt>
                  <c:pt idx="12">
                    <c:v>Xeon W5590</c:v>
                  </c:pt>
                  <c:pt idx="13">
                    <c:v>Xeon X5680</c:v>
                  </c:pt>
                  <c:pt idx="14">
                    <c:v>Core i7-2600K</c:v>
                  </c:pt>
                  <c:pt idx="15">
                    <c:v>Xeon E5-2690</c:v>
                  </c:pt>
                  <c:pt idx="16">
                    <c:v>Xeon E5-2667 v2</c:v>
                  </c:pt>
                  <c:pt idx="17">
                    <c:v>Xeon E5-2643 v3</c:v>
                  </c:pt>
                  <c:pt idx="18">
                    <c:v>Core i7-5960X</c:v>
                  </c:pt>
                  <c:pt idx="19">
                    <c:v>Core i7-6700K</c:v>
                  </c:pt>
                  <c:pt idx="20">
                    <c:v>Xeon Gold 6146</c:v>
                  </c:pt>
                  <c:pt idx="21">
                    <c:v>Xeon E-2186G</c:v>
                  </c:pt>
                  <c:pt idx="22">
                    <c:v>Xeon E-2278G</c:v>
                  </c:pt>
                  <c:pt idx="23">
                    <c:v>Xeon E-2278G</c:v>
                  </c:pt>
                </c:lvl>
                <c:lvl>
                  <c:pt idx="0">
                    <c:v>97</c:v>
                  </c:pt>
                  <c:pt idx="1">
                    <c:v>98</c:v>
                  </c:pt>
                  <c:pt idx="2">
                    <c:v>99</c:v>
                  </c:pt>
                  <c:pt idx="3">
                    <c:v>00</c:v>
                  </c:pt>
                  <c:pt idx="4">
                    <c:v>01</c:v>
                  </c:pt>
                  <c:pt idx="5">
                    <c:v>02</c:v>
                  </c:pt>
                  <c:pt idx="6">
                    <c:v>03</c:v>
                  </c:pt>
                  <c:pt idx="7">
                    <c:v>04</c:v>
                  </c:pt>
                  <c:pt idx="8">
                    <c:v>05</c:v>
                  </c:pt>
                  <c:pt idx="9">
                    <c:v>06</c:v>
                  </c:pt>
                  <c:pt idx="10">
                    <c:v>07</c:v>
                  </c:pt>
                  <c:pt idx="11">
                    <c:v>08</c:v>
                  </c:pt>
                  <c:pt idx="12">
                    <c:v>09</c:v>
                  </c:pt>
                  <c:pt idx="13">
                    <c:v>10</c:v>
                  </c:pt>
                  <c:pt idx="14">
                    <c:v>11</c:v>
                  </c:pt>
                  <c:pt idx="15">
                    <c:v>12</c:v>
                  </c:pt>
                  <c:pt idx="16">
                    <c:v>13</c:v>
                  </c:pt>
                  <c:pt idx="17">
                    <c:v>14</c:v>
                  </c:pt>
                  <c:pt idx="18">
                    <c:v>15</c:v>
                  </c:pt>
                  <c:pt idx="19">
                    <c:v>16</c:v>
                  </c:pt>
                  <c:pt idx="20">
                    <c:v>17</c:v>
                  </c:pt>
                  <c:pt idx="21">
                    <c:v>18</c:v>
                  </c:pt>
                  <c:pt idx="22">
                    <c:v>19</c:v>
                  </c:pt>
                  <c:pt idx="23">
                    <c:v>20</c:v>
                  </c:pt>
                </c:lvl>
              </c:multiLvlStrCache>
            </c:multiLvlStrRef>
          </c:cat>
          <c:val>
            <c:numRef>
              <c:f>'cint-max'!$M$2:$M$27</c:f>
              <c:numCache>
                <c:formatCode>General</c:formatCode>
                <c:ptCount val="24"/>
                <c:pt idx="0">
                  <c:v>0.1875</c:v>
                </c:pt>
                <c:pt idx="1">
                  <c:v>0.1796875</c:v>
                </c:pt>
                <c:pt idx="2">
                  <c:v>0.2290625</c:v>
                </c:pt>
                <c:pt idx="3">
                  <c:v>0.46875</c:v>
                </c:pt>
                <c:pt idx="4">
                  <c:v>0.40625</c:v>
                </c:pt>
                <c:pt idx="5">
                  <c:v>0.95843750000000005</c:v>
                </c:pt>
                <c:pt idx="6">
                  <c:v>1</c:v>
                </c:pt>
                <c:pt idx="7">
                  <c:v>1.06</c:v>
                </c:pt>
                <c:pt idx="8">
                  <c:v>0.875</c:v>
                </c:pt>
                <c:pt idx="9">
                  <c:v>0.91656249999999995</c:v>
                </c:pt>
                <c:pt idx="10">
                  <c:v>0.98687499999999995</c:v>
                </c:pt>
                <c:pt idx="11">
                  <c:v>1</c:v>
                </c:pt>
                <c:pt idx="12">
                  <c:v>1.0415624999999999</c:v>
                </c:pt>
                <c:pt idx="13">
                  <c:v>1.3125</c:v>
                </c:pt>
                <c:pt idx="14">
                  <c:v>1.5</c:v>
                </c:pt>
                <c:pt idx="15">
                  <c:v>0.90625</c:v>
                </c:pt>
                <c:pt idx="16">
                  <c:v>1.03125</c:v>
                </c:pt>
                <c:pt idx="17">
                  <c:v>1.0625</c:v>
                </c:pt>
                <c:pt idx="18">
                  <c:v>1.40625</c:v>
                </c:pt>
                <c:pt idx="19">
                  <c:v>1.25</c:v>
                </c:pt>
                <c:pt idx="20">
                  <c:v>1</c:v>
                </c:pt>
                <c:pt idx="21">
                  <c:v>1.1875</c:v>
                </c:pt>
                <c:pt idx="22">
                  <c:v>1.0625</c:v>
                </c:pt>
                <c:pt idx="23">
                  <c:v>1.0625</c:v>
                </c:pt>
              </c:numCache>
            </c:numRef>
          </c:val>
          <c:smooth val="0"/>
          <c:extLst>
            <c:ext xmlns:c16="http://schemas.microsoft.com/office/drawing/2014/chart" uri="{C3380CC4-5D6E-409C-BE32-E72D297353CC}">
              <c16:uniqueId val="{00000000-17D8-41FA-BC87-7AA87CCC59A2}"/>
            </c:ext>
          </c:extLst>
        </c:ser>
        <c:dLbls>
          <c:showLegendKey val="0"/>
          <c:showVal val="0"/>
          <c:showCatName val="0"/>
          <c:showSerName val="0"/>
          <c:showPercent val="0"/>
          <c:showBubbleSize val="0"/>
        </c:dLbls>
        <c:marker val="1"/>
        <c:smooth val="0"/>
        <c:axId val="600388648"/>
        <c:axId val="600387864"/>
      </c:lineChart>
      <c:catAx>
        <c:axId val="6003886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00387864"/>
        <c:crosses val="autoZero"/>
        <c:auto val="1"/>
        <c:lblAlgn val="ctr"/>
        <c:lblOffset val="100"/>
        <c:noMultiLvlLbl val="0"/>
      </c:catAx>
      <c:valAx>
        <c:axId val="600387864"/>
        <c:scaling>
          <c:logBase val="10"/>
          <c:orientation val="minMax"/>
          <c:max val="2"/>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600388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2022/11/3</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166203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12</a:t>
            </a:fld>
            <a:endParaRPr kumimoji="1" lang="ja-JP" altLang="en-US"/>
          </a:p>
        </p:txBody>
      </p:sp>
    </p:spTree>
    <p:extLst>
      <p:ext uri="{BB962C8B-B14F-4D97-AF65-F5344CB8AC3E}">
        <p14:creationId xmlns:p14="http://schemas.microsoft.com/office/powerpoint/2010/main" val="111314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13</a:t>
            </a:fld>
            <a:endParaRPr kumimoji="1" lang="ja-JP" altLang="en-US"/>
          </a:p>
        </p:txBody>
      </p:sp>
    </p:spTree>
    <p:extLst>
      <p:ext uri="{BB962C8B-B14F-4D97-AF65-F5344CB8AC3E}">
        <p14:creationId xmlns:p14="http://schemas.microsoft.com/office/powerpoint/2010/main" val="285127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14</a:t>
            </a:fld>
            <a:endParaRPr kumimoji="1" lang="ja-JP" altLang="en-US"/>
          </a:p>
        </p:txBody>
      </p:sp>
    </p:spTree>
    <p:extLst>
      <p:ext uri="{BB962C8B-B14F-4D97-AF65-F5344CB8AC3E}">
        <p14:creationId xmlns:p14="http://schemas.microsoft.com/office/powerpoint/2010/main" val="192225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15</a:t>
            </a:fld>
            <a:endParaRPr kumimoji="1" lang="ja-JP" altLang="en-US"/>
          </a:p>
        </p:txBody>
      </p:sp>
    </p:spTree>
    <p:extLst>
      <p:ext uri="{BB962C8B-B14F-4D97-AF65-F5344CB8AC3E}">
        <p14:creationId xmlns:p14="http://schemas.microsoft.com/office/powerpoint/2010/main" val="97574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A99114-3E6E-4EF6-8181-F8B3BF0BEF5C}" type="slidenum">
              <a:rPr kumimoji="1" lang="ja-JP" altLang="en-US" smtClean="0"/>
              <a:t>103</a:t>
            </a:fld>
            <a:endParaRPr kumimoji="1" lang="ja-JP" altLang="en-US"/>
          </a:p>
        </p:txBody>
      </p:sp>
    </p:spTree>
    <p:extLst>
      <p:ext uri="{BB962C8B-B14F-4D97-AF65-F5344CB8AC3E}">
        <p14:creationId xmlns:p14="http://schemas.microsoft.com/office/powerpoint/2010/main" val="30003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3</a:t>
            </a:fld>
            <a:endParaRPr kumimoji="1" lang="ja-JP" altLang="en-US"/>
          </a:p>
        </p:txBody>
      </p:sp>
    </p:spTree>
    <p:extLst>
      <p:ext uri="{BB962C8B-B14F-4D97-AF65-F5344CB8AC3E}">
        <p14:creationId xmlns:p14="http://schemas.microsoft.com/office/powerpoint/2010/main" val="245055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a:t>
            </a:fld>
            <a:endParaRPr kumimoji="1" lang="ja-JP" altLang="en-US"/>
          </a:p>
        </p:txBody>
      </p:sp>
    </p:spTree>
    <p:extLst>
      <p:ext uri="{BB962C8B-B14F-4D97-AF65-F5344CB8AC3E}">
        <p14:creationId xmlns:p14="http://schemas.microsoft.com/office/powerpoint/2010/main" val="325592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6</a:t>
            </a:fld>
            <a:endParaRPr kumimoji="1" lang="ja-JP" altLang="en-US"/>
          </a:p>
        </p:txBody>
      </p:sp>
    </p:spTree>
    <p:extLst>
      <p:ext uri="{BB962C8B-B14F-4D97-AF65-F5344CB8AC3E}">
        <p14:creationId xmlns:p14="http://schemas.microsoft.com/office/powerpoint/2010/main" val="36201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a:t>
            </a:fld>
            <a:endParaRPr kumimoji="1" lang="ja-JP" altLang="en-US"/>
          </a:p>
        </p:txBody>
      </p:sp>
    </p:spTree>
    <p:extLst>
      <p:ext uri="{BB962C8B-B14F-4D97-AF65-F5344CB8AC3E}">
        <p14:creationId xmlns:p14="http://schemas.microsoft.com/office/powerpoint/2010/main" val="381539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8</a:t>
            </a:fld>
            <a:endParaRPr kumimoji="1" lang="ja-JP" altLang="en-US"/>
          </a:p>
        </p:txBody>
      </p:sp>
    </p:spTree>
    <p:extLst>
      <p:ext uri="{BB962C8B-B14F-4D97-AF65-F5344CB8AC3E}">
        <p14:creationId xmlns:p14="http://schemas.microsoft.com/office/powerpoint/2010/main" val="14227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a:t>
            </a:fld>
            <a:endParaRPr kumimoji="1" lang="ja-JP" altLang="en-US"/>
          </a:p>
        </p:txBody>
      </p:sp>
    </p:spTree>
    <p:extLst>
      <p:ext uri="{BB962C8B-B14F-4D97-AF65-F5344CB8AC3E}">
        <p14:creationId xmlns:p14="http://schemas.microsoft.com/office/powerpoint/2010/main" val="16541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10</a:t>
            </a:fld>
            <a:endParaRPr kumimoji="1" lang="ja-JP" altLang="en-US"/>
          </a:p>
        </p:txBody>
      </p:sp>
    </p:spTree>
    <p:extLst>
      <p:ext uri="{BB962C8B-B14F-4D97-AF65-F5344CB8AC3E}">
        <p14:creationId xmlns:p14="http://schemas.microsoft.com/office/powerpoint/2010/main" val="72069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11</a:t>
            </a:fld>
            <a:endParaRPr kumimoji="1" lang="ja-JP" altLang="en-US"/>
          </a:p>
        </p:txBody>
      </p:sp>
    </p:spTree>
    <p:extLst>
      <p:ext uri="{BB962C8B-B14F-4D97-AF65-F5344CB8AC3E}">
        <p14:creationId xmlns:p14="http://schemas.microsoft.com/office/powerpoint/2010/main" val="120512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
        <p:nvSpPr>
          <p:cNvPr id="7" name="正方形/長方形 6">
            <a:extLst>
              <a:ext uri="{FF2B5EF4-FFF2-40B4-BE49-F238E27FC236}">
                <a16:creationId xmlns:a16="http://schemas.microsoft.com/office/drawing/2014/main" id="{8F660570-43C1-45CA-95B1-307B276AA209}"/>
              </a:ext>
            </a:extLst>
          </p:cNvPr>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8" name="直線コネクタ 7">
            <a:extLst>
              <a:ext uri="{FF2B5EF4-FFF2-40B4-BE49-F238E27FC236}">
                <a16:creationId xmlns:a16="http://schemas.microsoft.com/office/drawing/2014/main" id="{86605057-7CB8-4EB8-BB09-81B57D3F7608}"/>
              </a:ext>
            </a:extLst>
          </p:cNvPr>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126248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7" name="Rectangle 20">
            <a:extLst>
              <a:ext uri="{FF2B5EF4-FFF2-40B4-BE49-F238E27FC236}">
                <a16:creationId xmlns:a16="http://schemas.microsoft.com/office/drawing/2014/main" id="{AEA7DF38-B015-4806-9EFB-E7321010B235}"/>
              </a:ext>
            </a:extLst>
          </p:cNvPr>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50383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3897287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スライド番号プレースホルダ 3"/>
          <p:cNvSpPr>
            <a:spLocks noGrp="1"/>
          </p:cNvSpPr>
          <p:nvPr>
            <p:ph type="sldNum" sz="quarter" idx="10"/>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8397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6" name="スライド番号プレースホルダー 5"/>
          <p:cNvSpPr>
            <a:spLocks noGrp="1"/>
          </p:cNvSpPr>
          <p:nvPr>
            <p:ph type="sldNum" sz="quarter" idx="12"/>
          </p:nvPr>
        </p:nvSpPr>
        <p:spPr/>
        <p:txBody>
          <a:bodyPr/>
          <a:lstStyle/>
          <a:p>
            <a:fld id="{E88CB34A-E731-425D-8C04-0DB28FDDF70F}" type="slidenum">
              <a:rPr kumimoji="1" lang="ja-JP" altLang="en-US" smtClean="0"/>
              <a:t>‹#›</a:t>
            </a:fld>
            <a:endParaRPr kumimoji="1" lang="ja-JP" altLang="en-US"/>
          </a:p>
        </p:txBody>
      </p:sp>
      <p:sp>
        <p:nvSpPr>
          <p:cNvPr id="7" name="テキスト プレースホルダー 2"/>
          <p:cNvSpPr>
            <a:spLocks noGrp="1"/>
          </p:cNvSpPr>
          <p:nvPr>
            <p:ph idx="1"/>
          </p:nvPr>
        </p:nvSpPr>
        <p:spPr>
          <a:xfrm>
            <a:off x="251520" y="1052736"/>
            <a:ext cx="8892480" cy="5688632"/>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48749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5" name="直線コネクタ 4"/>
          <p:cNvCxnSpPr/>
          <p:nvPr/>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cxnSp>
        <p:nvCxnSpPr>
          <p:cNvPr id="6" name="直線コネクタ 5"/>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832112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78E41BC-E87A-472F-8DA1-FBB23499A4F6}"/>
              </a:ext>
            </a:extLst>
          </p:cNvPr>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284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 id="2147483692" r:id="rId6"/>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andtech.com/show/16226/apple-silicon-m1-a14-deep-dive/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1954" y="1178975"/>
            <a:ext cx="8460094" cy="2340026"/>
          </a:xfrm>
        </p:spPr>
        <p:txBody>
          <a:bodyPr/>
          <a:lstStyle/>
          <a:p>
            <a:r>
              <a:rPr lang="ja-JP" altLang="en-US" sz="2800" dirty="0"/>
              <a:t>高性能 </a:t>
            </a:r>
            <a:r>
              <a:rPr lang="en-US" altLang="ja-JP" sz="2800" dirty="0"/>
              <a:t>CPU </a:t>
            </a:r>
            <a:r>
              <a:rPr lang="ja-JP" altLang="en-US" sz="2800" dirty="0"/>
              <a:t>の研究・開発動向 </a:t>
            </a:r>
            <a:r>
              <a:rPr lang="en-US" altLang="ja-JP" sz="2800" dirty="0"/>
              <a:t>(2022/11/07)</a:t>
            </a:r>
            <a:endParaRPr lang="ja-JP" altLang="en-US" sz="2800" dirty="0"/>
          </a:p>
        </p:txBody>
      </p:sp>
      <p:sp>
        <p:nvSpPr>
          <p:cNvPr id="5" name="サブタイトル 4"/>
          <p:cNvSpPr>
            <a:spLocks noGrp="1"/>
          </p:cNvSpPr>
          <p:nvPr>
            <p:ph type="subTitle" idx="1"/>
          </p:nvPr>
        </p:nvSpPr>
        <p:spPr>
          <a:xfrm>
            <a:off x="2051972" y="3519001"/>
            <a:ext cx="6480072" cy="1440017"/>
          </a:xfrm>
        </p:spPr>
        <p:txBody>
          <a:bodyPr/>
          <a:lstStyle/>
          <a:p>
            <a:pPr marL="360000" lvl="1" indent="0" algn="r">
              <a:buNone/>
            </a:pPr>
            <a:r>
              <a:rPr lang="ja-JP" altLang="en-US" sz="2000" dirty="0">
                <a:solidFill>
                  <a:schemeClr val="bg1"/>
                </a:solidFill>
              </a:rPr>
              <a:t>塩谷 亮太</a:t>
            </a:r>
            <a:endParaRPr lang="en-US" altLang="ja-JP" sz="2000" dirty="0">
              <a:solidFill>
                <a:schemeClr val="bg1"/>
              </a:solidFill>
            </a:endParaRPr>
          </a:p>
          <a:p>
            <a:pPr marL="360000" lvl="1" indent="0" algn="r">
              <a:buNone/>
            </a:pPr>
            <a:r>
              <a:rPr lang="ja-JP" altLang="en-US" sz="2000" dirty="0">
                <a:solidFill>
                  <a:schemeClr val="bg1"/>
                </a:solidFill>
              </a:rPr>
              <a:t>東京大学 大学院 情報理工学系研究科</a:t>
            </a:r>
            <a:endParaRPr lang="en-US" altLang="ja-JP" sz="2000" dirty="0">
              <a:solidFill>
                <a:schemeClr val="bg1"/>
              </a:solidFill>
            </a:endParaRPr>
          </a:p>
          <a:p>
            <a:pPr marL="360000" lvl="1" indent="0" algn="r">
              <a:buNone/>
            </a:pPr>
            <a:r>
              <a:rPr lang="ja-JP" altLang="en-US" sz="2000" dirty="0">
                <a:solidFill>
                  <a:schemeClr val="bg1"/>
                </a:solidFill>
              </a:rPr>
              <a:t>創造情報学専攻</a:t>
            </a:r>
            <a:endParaRPr lang="en-US" altLang="ja-JP" sz="2000" dirty="0">
              <a:solidFill>
                <a:schemeClr val="bg1"/>
              </a:solidFill>
            </a:endParaRPr>
          </a:p>
          <a:p>
            <a:pPr marL="360000" lvl="1" indent="0" algn="r">
              <a:buNone/>
            </a:pPr>
            <a:r>
              <a:rPr lang="en-US" altLang="ja-JP" sz="2000" dirty="0">
                <a:solidFill>
                  <a:schemeClr val="bg1"/>
                </a:solidFill>
              </a:rPr>
              <a:t>shioya@ci.i.u-tokyo.ac.jp</a:t>
            </a:r>
          </a:p>
        </p:txBody>
      </p:sp>
    </p:spTree>
    <p:extLst>
      <p:ext uri="{BB962C8B-B14F-4D97-AF65-F5344CB8AC3E}">
        <p14:creationId xmlns:p14="http://schemas.microsoft.com/office/powerpoint/2010/main" val="371464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消費エネルギーと遅延</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178975"/>
                <a:ext cx="8010089" cy="5219751"/>
              </a:xfrm>
            </p:spPr>
            <p:txBody>
              <a:bodyPr/>
              <a:lstStyle/>
              <a:p>
                <a:r>
                  <a:rPr lang="ja-JP" altLang="en-US" dirty="0"/>
                  <a:t>コンデンサへの充電に必要なエネルギー</a:t>
                </a:r>
                <a:endParaRPr lang="en-US" altLang="ja-JP" dirty="0"/>
              </a:p>
              <a:p>
                <a:pPr lvl="1"/>
                <a14:m>
                  <m:oMath xmlns:m="http://schemas.openxmlformats.org/officeDocument/2006/math">
                    <m:f>
                      <m:fPr>
                        <m:ctrlPr>
                          <a:rPr lang="en-US" altLang="ja-JP" i="1" dirty="0" smtClean="0">
                            <a:solidFill>
                              <a:schemeClr val="accent5"/>
                            </a:solidFill>
                            <a:latin typeface="Cambria Math" panose="02040503050406030204" pitchFamily="18" charset="0"/>
                          </a:rPr>
                        </m:ctrlPr>
                      </m:fPr>
                      <m:num>
                        <m:r>
                          <a:rPr lang="en-US" altLang="ja-JP" i="1" dirty="0" smtClean="0">
                            <a:solidFill>
                              <a:schemeClr val="accent5"/>
                            </a:solidFill>
                            <a:latin typeface="Cambria Math" panose="02040503050406030204" pitchFamily="18" charset="0"/>
                          </a:rPr>
                          <m:t>1</m:t>
                        </m:r>
                      </m:num>
                      <m:den>
                        <m:r>
                          <a:rPr lang="en-US" altLang="ja-JP" i="1" dirty="0" smtClean="0">
                            <a:solidFill>
                              <a:schemeClr val="accent5"/>
                            </a:solidFill>
                            <a:latin typeface="Cambria Math" panose="02040503050406030204" pitchFamily="18" charset="0"/>
                          </a:rPr>
                          <m:t>2</m:t>
                        </m:r>
                      </m:den>
                    </m:f>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𝑉</m:t>
                        </m:r>
                      </m:e>
                      <m:sup>
                        <m:r>
                          <a:rPr lang="en-US" altLang="ja-JP" i="1" dirty="0" smtClean="0">
                            <a:solidFill>
                              <a:schemeClr val="accent5"/>
                            </a:solidFill>
                            <a:latin typeface="Cambria Math" panose="02040503050406030204" pitchFamily="18" charset="0"/>
                          </a:rPr>
                          <m:t>2</m:t>
                        </m:r>
                      </m:sup>
                    </m:sSup>
                  </m:oMath>
                </a14:m>
                <a:endParaRPr lang="en-US" altLang="ja-JP" dirty="0">
                  <a:solidFill>
                    <a:schemeClr val="accent5"/>
                  </a:solidFill>
                </a:endParaRPr>
              </a:p>
              <a:p>
                <a:r>
                  <a:rPr lang="ja-JP" altLang="en-US" i="0" dirty="0">
                    <a:latin typeface="+mj-lt"/>
                  </a:rPr>
                  <a:t>サイズと電圧を</a:t>
                </a:r>
                <a14:m>
                  <m:oMath xmlns:m="http://schemas.openxmlformats.org/officeDocument/2006/math">
                    <m:r>
                      <a:rPr lang="en-US" altLang="ja-JP" b="0" i="1" dirty="0" smtClean="0">
                        <a:solidFill>
                          <a:schemeClr val="accent5"/>
                        </a:solidFill>
                        <a:latin typeface="Cambria Math" panose="02040503050406030204" pitchFamily="18" charset="0"/>
                      </a:rPr>
                      <m:t> </m:t>
                    </m:r>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ja-JP" altLang="en-US" dirty="0"/>
                  <a:t> 倍にスケーリングした場合</a:t>
                </a:r>
                <a:endParaRPr lang="en-US" altLang="ja-JP" dirty="0"/>
              </a:p>
              <a:p>
                <a:pPr lvl="1"/>
                <a:r>
                  <a:rPr lang="en-US" altLang="ja-JP" dirty="0"/>
                  <a:t>C: </a:t>
                </a:r>
                <a:r>
                  <a:rPr lang="ja-JP" altLang="en-US" dirty="0"/>
                  <a:t>　</a:t>
                </a:r>
                <a:r>
                  <a:rPr lang="en-US" altLang="ja-JP" dirty="0"/>
                  <a:t>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sz="1600" dirty="0"/>
                  <a:t>（面積 </a:t>
                </a:r>
                <a14:m>
                  <m:oMath xmlns:m="http://schemas.openxmlformats.org/officeDocument/2006/math">
                    <m:r>
                      <a:rPr lang="en-US" altLang="ja-JP" sz="1600" i="1" dirty="0" smtClean="0">
                        <a:latin typeface="Cambria Math" panose="02040503050406030204" pitchFamily="18" charset="0"/>
                      </a:rPr>
                      <m:t>1/</m:t>
                    </m:r>
                    <m:sSup>
                      <m:sSupPr>
                        <m:ctrlPr>
                          <a:rPr lang="en-US" altLang="ja-JP" sz="1600" i="1" dirty="0" smtClean="0">
                            <a:latin typeface="Cambria Math" panose="02040503050406030204" pitchFamily="18" charset="0"/>
                          </a:rPr>
                        </m:ctrlPr>
                      </m:sSupPr>
                      <m:e>
                        <m:r>
                          <a:rPr lang="en-US" altLang="ja-JP" sz="1600" i="1" dirty="0" smtClean="0">
                            <a:latin typeface="Cambria Math" panose="02040503050406030204" pitchFamily="18" charset="0"/>
                          </a:rPr>
                          <m:t>𝐾</m:t>
                        </m:r>
                      </m:e>
                      <m:sup>
                        <m:r>
                          <a:rPr lang="en-US" altLang="ja-JP" sz="1600" i="1" dirty="0" smtClean="0">
                            <a:latin typeface="Cambria Math" panose="02040503050406030204" pitchFamily="18" charset="0"/>
                          </a:rPr>
                          <m:t>2</m:t>
                        </m:r>
                      </m:sup>
                    </m:sSup>
                  </m:oMath>
                </a14:m>
                <a:r>
                  <a:rPr lang="en-US" altLang="ja-JP" sz="1600" dirty="0"/>
                  <a:t>, </a:t>
                </a:r>
                <a:r>
                  <a:rPr lang="ja-JP" altLang="en-US" sz="1600" dirty="0"/>
                  <a:t>厚さ </a:t>
                </a:r>
                <a14:m>
                  <m:oMath xmlns:m="http://schemas.openxmlformats.org/officeDocument/2006/math">
                    <m:r>
                      <a:rPr lang="en-US" altLang="ja-JP" sz="1600" i="1" dirty="0" smtClean="0">
                        <a:latin typeface="Cambria Math" panose="02040503050406030204" pitchFamily="18" charset="0"/>
                      </a:rPr>
                      <m:t>1/</m:t>
                    </m:r>
                    <m:r>
                      <a:rPr lang="en-US" altLang="ja-JP" sz="1600" i="1" dirty="0" smtClean="0">
                        <a:latin typeface="Cambria Math" panose="02040503050406030204" pitchFamily="18" charset="0"/>
                      </a:rPr>
                      <m:t>𝐾</m:t>
                    </m:r>
                  </m:oMath>
                </a14:m>
                <a:r>
                  <a:rPr lang="en-US" altLang="ja-JP" sz="1600" dirty="0"/>
                  <a:t> </a:t>
                </a:r>
                <a:r>
                  <a:rPr lang="ja-JP" altLang="en-US" sz="1600" dirty="0"/>
                  <a:t>より）</a:t>
                </a:r>
                <a:endParaRPr lang="en-US" altLang="ja-JP" dirty="0"/>
              </a:p>
              <a:p>
                <a:pPr lvl="1"/>
                <a:r>
                  <a:rPr lang="en-US" altLang="ja-JP" dirty="0">
                    <a:solidFill>
                      <a:schemeClr val="accent5"/>
                    </a:solidFill>
                  </a:rPr>
                  <a:t>V: </a:t>
                </a:r>
                <a:r>
                  <a:rPr lang="ja-JP" altLang="en-US" dirty="0"/>
                  <a:t>　</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𝐾</m:t>
                    </m:r>
                  </m:oMath>
                </a14:m>
                <a:endParaRPr lang="en-US" altLang="ja-JP" dirty="0">
                  <a:solidFill>
                    <a:schemeClr val="accent5"/>
                  </a:solidFill>
                </a:endParaRPr>
              </a:p>
              <a:p>
                <a:pPr lvl="1"/>
                <a:r>
                  <a:rPr lang="ja-JP" altLang="en-US" dirty="0">
                    <a:solidFill>
                      <a:schemeClr val="accent5"/>
                    </a:solidFill>
                  </a:rPr>
                  <a:t>エネルギー：</a:t>
                </a:r>
                <a:r>
                  <a:rPr lang="en-US" altLang="ja-JP" dirty="0">
                    <a:solidFill>
                      <a:schemeClr val="accent5"/>
                    </a:solidFill>
                  </a:rPr>
                  <a:t>	</a:t>
                </a:r>
                <a14:m>
                  <m:oMath xmlns:m="http://schemas.openxmlformats.org/officeDocument/2006/math">
                    <m:r>
                      <a:rPr lang="en-US" altLang="ja-JP" i="1" dirty="0" smtClean="0">
                        <a:solidFill>
                          <a:schemeClr val="accent5"/>
                        </a:solidFill>
                        <a:latin typeface="Cambria Math" panose="02040503050406030204" pitchFamily="18" charset="0"/>
                      </a:rPr>
                      <m:t>1/</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𝐾</m:t>
                        </m:r>
                      </m:e>
                      <m:sup>
                        <m:r>
                          <a:rPr lang="en-US" altLang="ja-JP" i="1" dirty="0" smtClean="0">
                            <a:solidFill>
                              <a:schemeClr val="accent5"/>
                            </a:solidFill>
                            <a:latin typeface="Cambria Math" panose="02040503050406030204" pitchFamily="18" charset="0"/>
                          </a:rPr>
                          <m:t>3</m:t>
                        </m:r>
                      </m:sup>
                    </m:sSup>
                  </m:oMath>
                </a14:m>
                <a:endParaRPr lang="en-US" altLang="ja-JP" dirty="0">
                  <a:solidFill>
                    <a:schemeClr val="accent5"/>
                  </a:solidFill>
                </a:endParaRPr>
              </a:p>
              <a:p>
                <a:r>
                  <a:rPr lang="en-US" altLang="ja-JP" dirty="0"/>
                  <a:t>C </a:t>
                </a:r>
                <a:r>
                  <a:rPr lang="ja-JP" altLang="en-US" dirty="0"/>
                  <a:t>が小さくなり充電にかかる時間が減るので，遅延も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に</a:t>
                </a:r>
                <a:endParaRPr lang="en-US" altLang="ja-JP" dirty="0"/>
              </a:p>
              <a:p>
                <a:pPr lvl="1"/>
                <a:r>
                  <a:rPr lang="ja-JP" altLang="en-US" dirty="0"/>
                  <a:t>結果として，周波数は </a:t>
                </a:r>
                <a14:m>
                  <m:oMath xmlns:m="http://schemas.openxmlformats.org/officeDocument/2006/math">
                    <m:r>
                      <a:rPr lang="en-US" altLang="ja-JP" i="1" dirty="0" smtClean="0">
                        <a:latin typeface="Cambria Math" panose="02040503050406030204" pitchFamily="18" charset="0"/>
                      </a:rPr>
                      <m:t>𝐾</m:t>
                    </m:r>
                  </m:oMath>
                </a14:m>
                <a:r>
                  <a:rPr lang="en-US" altLang="ja-JP" dirty="0"/>
                  <a:t> </a:t>
                </a:r>
                <a:r>
                  <a:rPr lang="ja-JP" altLang="en-US" dirty="0"/>
                  <a:t>倍に</a:t>
                </a:r>
                <a:endParaRPr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178975"/>
                <a:ext cx="8010089" cy="5219751"/>
              </a:xfrm>
              <a:blipFill rotWithShape="0">
                <a:blip r:embed="rId3"/>
                <a:stretch>
                  <a:fillRect l="-6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532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キャッシュ周りのあまり着目されてこなかった部分</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キャッシュ周りのあまり着目されてこなかった部分</a:t>
            </a:r>
            <a:endParaRPr kumimoji="1" lang="en-US" altLang="ja-JP" dirty="0"/>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r>
              <a:rPr kumimoji="1" lang="en-US" altLang="ja-JP" dirty="0"/>
              <a:t>CPU </a:t>
            </a:r>
            <a:r>
              <a:rPr kumimoji="1" lang="ja-JP" altLang="en-US" dirty="0"/>
              <a:t>全体の速度向上による</a:t>
            </a:r>
            <a:endParaRPr kumimoji="1" lang="en-US" altLang="ja-JP" dirty="0"/>
          </a:p>
          <a:p>
            <a:pPr lvl="1"/>
            <a:r>
              <a:rPr kumimoji="1" lang="ja-JP" altLang="en-US" dirty="0"/>
              <a:t>今までボトルネックとなり得なかった部分がボトルネックに</a:t>
            </a:r>
            <a:endParaRPr kumimoji="1" lang="en-US" altLang="ja-JP" dirty="0"/>
          </a:p>
        </p:txBody>
      </p:sp>
    </p:spTree>
    <p:extLst>
      <p:ext uri="{BB962C8B-B14F-4D97-AF65-F5344CB8AC3E}">
        <p14:creationId xmlns:p14="http://schemas.microsoft.com/office/powerpoint/2010/main" val="1539605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a:p>
            <a:pPr marL="817200" lvl="1" indent="-457200">
              <a:buFont typeface="+mj-lt"/>
              <a:buAutoNum type="arabicPeriod"/>
            </a:pPr>
            <a:r>
              <a:rPr kumimoji="1" lang="ja-JP" altLang="en-US" dirty="0"/>
              <a:t>リネームの省略</a:t>
            </a:r>
            <a:endParaRPr kumimoji="1" lang="en-US" altLang="ja-JP" dirty="0"/>
          </a:p>
          <a:p>
            <a:pPr marL="817200" lvl="1" indent="-457200">
              <a:buFont typeface="+mj-lt"/>
              <a:buAutoNum type="arabicPeriod"/>
            </a:pPr>
            <a:r>
              <a:rPr lang="ja-JP" altLang="en-US" dirty="0"/>
              <a:t>高性能な </a:t>
            </a:r>
            <a:r>
              <a:rPr lang="en-US" altLang="ja-JP" dirty="0"/>
              <a:t>in-order </a:t>
            </a:r>
            <a:r>
              <a:rPr lang="ja-JP" altLang="en-US" dirty="0"/>
              <a:t>実行</a:t>
            </a:r>
            <a:endParaRPr lang="en-US" altLang="ja-JP" dirty="0"/>
          </a:p>
          <a:p>
            <a:pPr marL="817200" lvl="1" indent="-457200">
              <a:buFont typeface="+mj-lt"/>
              <a:buAutoNum type="arabicPeriod"/>
            </a:pPr>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13433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953090-C3A0-4E9D-A7D3-BDAF7AD8DA7B}"/>
              </a:ext>
            </a:extLst>
          </p:cNvPr>
          <p:cNvSpPr>
            <a:spLocks noGrp="1"/>
          </p:cNvSpPr>
          <p:nvPr>
            <p:ph type="title"/>
          </p:nvPr>
        </p:nvSpPr>
        <p:spPr/>
        <p:txBody>
          <a:bodyPr/>
          <a:lstStyle/>
          <a:p>
            <a:r>
              <a:rPr kumimoji="1" lang="ja-JP" altLang="en-US" dirty="0"/>
              <a:t>レジスタ・リネームの省略</a:t>
            </a:r>
          </a:p>
        </p:txBody>
      </p:sp>
      <p:sp>
        <p:nvSpPr>
          <p:cNvPr id="3" name="テキスト プレースホルダー 2">
            <a:extLst>
              <a:ext uri="{FF2B5EF4-FFF2-40B4-BE49-F238E27FC236}">
                <a16:creationId xmlns:a16="http://schemas.microsoft.com/office/drawing/2014/main" id="{567040DF-5F43-479E-AF28-FBC7136426E2}"/>
              </a:ext>
            </a:extLst>
          </p:cNvPr>
          <p:cNvSpPr>
            <a:spLocks noGrp="1"/>
          </p:cNvSpPr>
          <p:nvPr>
            <p:ph type="body" sz="quarter" idx="10"/>
          </p:nvPr>
        </p:nvSpPr>
        <p:spPr/>
        <p:txBody>
          <a:bodyPr/>
          <a:lstStyle/>
          <a:p>
            <a:r>
              <a:rPr kumimoji="1" lang="en-US" altLang="ja-JP" dirty="0"/>
              <a:t>Hidetsugu Irie, Toru Koizumi, Akifumi Fukuda, Seiya Akaki, Satoshi Nakae, Yutaro Bessho, Ryota Shioya, Takahiro Notsu, Katsuhiro Yoda, Teruo Ishihara, and Shuichi Sakai: </a:t>
            </a:r>
            <a:br>
              <a:rPr kumimoji="1" lang="en-US" altLang="ja-JP" dirty="0"/>
            </a:br>
            <a:r>
              <a:rPr lang="en-US" altLang="ja-JP" dirty="0"/>
              <a:t>“</a:t>
            </a:r>
            <a:r>
              <a:rPr kumimoji="1" lang="en-US" altLang="ja-JP" dirty="0"/>
              <a:t>STRAIGHT: Hazardless Processor Architecture without Register Renaming”, MICRO 2018</a:t>
            </a:r>
          </a:p>
          <a:p>
            <a:r>
              <a:rPr kumimoji="1" lang="ja-JP" altLang="en-US" dirty="0"/>
              <a:t>東大 入江先生，塩谷，富士通の方など</a:t>
            </a:r>
            <a:endParaRPr kumimoji="1" lang="en-US" altLang="ja-JP" dirty="0"/>
          </a:p>
        </p:txBody>
      </p:sp>
    </p:spTree>
    <p:extLst>
      <p:ext uri="{BB962C8B-B14F-4D97-AF65-F5344CB8AC3E}">
        <p14:creationId xmlns:p14="http://schemas.microsoft.com/office/powerpoint/2010/main" val="128294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44C9B-DE74-4F32-8FDF-DF63C4AA4C29}"/>
              </a:ext>
            </a:extLst>
          </p:cNvPr>
          <p:cNvSpPr>
            <a:spLocks noGrp="1"/>
          </p:cNvSpPr>
          <p:nvPr>
            <p:ph type="title"/>
          </p:nvPr>
        </p:nvSpPr>
        <p:spPr/>
        <p:txBody>
          <a:bodyPr/>
          <a:lstStyle/>
          <a:p>
            <a:r>
              <a:rPr lang="ja-JP" altLang="en-US" dirty="0"/>
              <a:t>背景：レジスタ・リネーミング</a:t>
            </a:r>
            <a:endParaRPr kumimoji="1" lang="ja-JP" altLang="en-US" dirty="0"/>
          </a:p>
        </p:txBody>
      </p:sp>
      <p:sp>
        <p:nvSpPr>
          <p:cNvPr id="3" name="コンテンツ プレースホルダー 2">
            <a:extLst>
              <a:ext uri="{FF2B5EF4-FFF2-40B4-BE49-F238E27FC236}">
                <a16:creationId xmlns:a16="http://schemas.microsoft.com/office/drawing/2014/main" id="{D47A84FD-AC4B-43BF-988A-667451358319}"/>
              </a:ext>
            </a:extLst>
          </p:cNvPr>
          <p:cNvSpPr>
            <a:spLocks noGrp="1"/>
          </p:cNvSpPr>
          <p:nvPr>
            <p:ph type="body" sz="quarter" idx="10"/>
          </p:nvPr>
        </p:nvSpPr>
        <p:spPr>
          <a:xfrm>
            <a:off x="611956" y="1088974"/>
            <a:ext cx="8280092" cy="4410049"/>
          </a:xfrm>
        </p:spPr>
        <p:txBody>
          <a:bodyPr/>
          <a:lstStyle/>
          <a:p>
            <a:r>
              <a:rPr kumimoji="1" lang="en-US" altLang="ja-JP" dirty="0"/>
              <a:t>OoO</a:t>
            </a:r>
            <a:r>
              <a:rPr lang="ja-JP" altLang="en-US" dirty="0"/>
              <a:t> </a:t>
            </a:r>
            <a:r>
              <a:rPr kumimoji="1" lang="ja-JP" altLang="en-US" dirty="0"/>
              <a:t>プロセッサの</a:t>
            </a:r>
            <a:r>
              <a:rPr kumimoji="1" lang="ja-JP" altLang="en-US" dirty="0">
                <a:solidFill>
                  <a:schemeClr val="accent5"/>
                </a:solidFill>
              </a:rPr>
              <a:t>ボトルネック</a:t>
            </a:r>
            <a:r>
              <a:rPr kumimoji="1" lang="ja-JP" altLang="en-US" dirty="0"/>
              <a:t>の一つ</a:t>
            </a:r>
            <a:endParaRPr kumimoji="1" lang="en-US" altLang="ja-JP" dirty="0"/>
          </a:p>
          <a:p>
            <a:pPr lvl="1"/>
            <a:r>
              <a:rPr lang="ja-JP" altLang="en-US" dirty="0"/>
              <a:t>多数の命令を同時にリネームするためには非常に多ポートの</a:t>
            </a:r>
            <a:r>
              <a:rPr lang="en-US" altLang="ja-JP" dirty="0"/>
              <a:t>RAM </a:t>
            </a:r>
            <a:r>
              <a:rPr lang="ja-JP" altLang="en-US" dirty="0"/>
              <a:t>が必要</a:t>
            </a:r>
            <a:endParaRPr lang="en-US" altLang="ja-JP" dirty="0"/>
          </a:p>
          <a:p>
            <a:pPr lvl="1"/>
            <a:r>
              <a:rPr lang="ja-JP" altLang="en-US" dirty="0"/>
              <a:t>必要ポート数：同時リネーム命令数 </a:t>
            </a:r>
            <a:r>
              <a:rPr lang="en-US" altLang="ja-JP" dirty="0"/>
              <a:t>×</a:t>
            </a:r>
            <a:r>
              <a:rPr lang="ja-JP" altLang="en-US" dirty="0"/>
              <a:t> （総オペランド数</a:t>
            </a:r>
            <a:r>
              <a:rPr lang="en-US" altLang="ja-JP" dirty="0"/>
              <a:t>+</a:t>
            </a:r>
            <a:r>
              <a:rPr lang="ja-JP" altLang="en-US" dirty="0"/>
              <a:t>１）</a:t>
            </a:r>
            <a:endParaRPr lang="en-US" altLang="ja-JP" dirty="0"/>
          </a:p>
          <a:p>
            <a:r>
              <a:rPr kumimoji="1" lang="ja-JP" altLang="en-US" dirty="0"/>
              <a:t>最先端の商用プロセッサでもリネーム幅はボトルネック</a:t>
            </a:r>
            <a:endParaRPr kumimoji="1" lang="en-US" altLang="ja-JP" dirty="0"/>
          </a:p>
          <a:p>
            <a:endParaRPr lang="en-US" altLang="ja-JP" dirty="0"/>
          </a:p>
          <a:p>
            <a:endParaRPr kumimoji="1" lang="en-US" altLang="ja-JP" dirty="0"/>
          </a:p>
        </p:txBody>
      </p:sp>
      <p:graphicFrame>
        <p:nvGraphicFramePr>
          <p:cNvPr id="7" name="表 7">
            <a:extLst>
              <a:ext uri="{FF2B5EF4-FFF2-40B4-BE49-F238E27FC236}">
                <a16:creationId xmlns:a16="http://schemas.microsoft.com/office/drawing/2014/main" id="{95E719CC-EB02-41A7-B322-726944FFE7CB}"/>
              </a:ext>
            </a:extLst>
          </p:cNvPr>
          <p:cNvGraphicFramePr>
            <a:graphicFrameLocks noGrp="1"/>
          </p:cNvGraphicFramePr>
          <p:nvPr>
            <p:extLst>
              <p:ext uri="{D42A27DB-BD31-4B8C-83A1-F6EECF244321}">
                <p14:modId xmlns:p14="http://schemas.microsoft.com/office/powerpoint/2010/main" val="3325833559"/>
              </p:ext>
            </p:extLst>
          </p:nvPr>
        </p:nvGraphicFramePr>
        <p:xfrm>
          <a:off x="1601967" y="4239009"/>
          <a:ext cx="5310060" cy="1654854"/>
        </p:xfrm>
        <a:graphic>
          <a:graphicData uri="http://schemas.openxmlformats.org/drawingml/2006/table">
            <a:tbl>
              <a:tblPr firstRow="1" bandRow="1">
                <a:tableStyleId>{7DF18680-E054-41AD-8BC1-D1AEF772440D}</a:tableStyleId>
              </a:tblPr>
              <a:tblGrid>
                <a:gridCol w="1327515">
                  <a:extLst>
                    <a:ext uri="{9D8B030D-6E8A-4147-A177-3AD203B41FA5}">
                      <a16:colId xmlns:a16="http://schemas.microsoft.com/office/drawing/2014/main" val="4230212540"/>
                    </a:ext>
                  </a:extLst>
                </a:gridCol>
                <a:gridCol w="1327515">
                  <a:extLst>
                    <a:ext uri="{9D8B030D-6E8A-4147-A177-3AD203B41FA5}">
                      <a16:colId xmlns:a16="http://schemas.microsoft.com/office/drawing/2014/main" val="2604361438"/>
                    </a:ext>
                  </a:extLst>
                </a:gridCol>
                <a:gridCol w="1327515">
                  <a:extLst>
                    <a:ext uri="{9D8B030D-6E8A-4147-A177-3AD203B41FA5}">
                      <a16:colId xmlns:a16="http://schemas.microsoft.com/office/drawing/2014/main" val="1997823030"/>
                    </a:ext>
                  </a:extLst>
                </a:gridCol>
                <a:gridCol w="1327515">
                  <a:extLst>
                    <a:ext uri="{9D8B030D-6E8A-4147-A177-3AD203B41FA5}">
                      <a16:colId xmlns:a16="http://schemas.microsoft.com/office/drawing/2014/main" val="2292964363"/>
                    </a:ext>
                  </a:extLst>
                </a:gridCol>
              </a:tblGrid>
              <a:tr h="366198">
                <a:tc>
                  <a:txBody>
                    <a:bodyPr/>
                    <a:lstStyle/>
                    <a:p>
                      <a:endParaRPr kumimoji="1" lang="ja-JP" altLang="en-US" sz="1600" dirty="0"/>
                    </a:p>
                  </a:txBody>
                  <a:tcPr marL="68580" marR="68580" marT="34290" marB="34290"/>
                </a:tc>
                <a:tc>
                  <a:txBody>
                    <a:bodyPr/>
                    <a:lstStyle/>
                    <a:p>
                      <a:r>
                        <a:rPr kumimoji="1" lang="en-US" altLang="ja-JP" sz="1600" dirty="0"/>
                        <a:t>Intel </a:t>
                      </a:r>
                      <a:br>
                        <a:rPr kumimoji="1" lang="en-US" altLang="ja-JP" sz="1600" dirty="0"/>
                      </a:br>
                      <a:r>
                        <a:rPr kumimoji="1" lang="en-US" altLang="ja-JP" sz="1600" dirty="0"/>
                        <a:t>Sunny Cove</a:t>
                      </a:r>
                      <a:endParaRPr kumimoji="1" lang="ja-JP" altLang="en-US" sz="1600" dirty="0"/>
                    </a:p>
                  </a:txBody>
                  <a:tcPr marL="68580" marR="68580" marT="34290" marB="34290"/>
                </a:tc>
                <a:tc>
                  <a:txBody>
                    <a:bodyPr/>
                    <a:lstStyle/>
                    <a:p>
                      <a:r>
                        <a:rPr kumimoji="1" lang="en-US" altLang="ja-JP" sz="1600" dirty="0"/>
                        <a:t>AMD </a:t>
                      </a:r>
                      <a:br>
                        <a:rPr kumimoji="1" lang="en-US" altLang="ja-JP" sz="1600" dirty="0"/>
                      </a:br>
                      <a:r>
                        <a:rPr kumimoji="1" lang="en-US" altLang="ja-JP" sz="1600" dirty="0"/>
                        <a:t>Zen2</a:t>
                      </a:r>
                      <a:endParaRPr kumimoji="1" lang="ja-JP" altLang="en-US" sz="1600" dirty="0"/>
                    </a:p>
                  </a:txBody>
                  <a:tcPr marL="68580" marR="68580" marT="34290" marB="34290"/>
                </a:tc>
                <a:tc>
                  <a:txBody>
                    <a:bodyPr/>
                    <a:lstStyle/>
                    <a:p>
                      <a:r>
                        <a:rPr kumimoji="1" lang="en-US" altLang="ja-JP" sz="1600" dirty="0"/>
                        <a:t>IBM POWER9</a:t>
                      </a:r>
                      <a:endParaRPr kumimoji="1" lang="ja-JP" altLang="en-US" sz="1600" dirty="0"/>
                    </a:p>
                  </a:txBody>
                  <a:tcPr marL="68580" marR="68580" marT="34290" marB="34290"/>
                </a:tc>
                <a:extLst>
                  <a:ext uri="{0D108BD9-81ED-4DB2-BD59-A6C34878D82A}">
                    <a16:rowId xmlns:a16="http://schemas.microsoft.com/office/drawing/2014/main" val="4173556475"/>
                  </a:ext>
                </a:extLst>
              </a:tr>
              <a:tr h="366198">
                <a:tc>
                  <a:txBody>
                    <a:bodyPr/>
                    <a:lstStyle/>
                    <a:p>
                      <a:r>
                        <a:rPr kumimoji="1" lang="ja-JP" altLang="en-US" sz="1600" dirty="0">
                          <a:solidFill>
                            <a:schemeClr val="tx1">
                              <a:lumMod val="75000"/>
                              <a:lumOff val="25000"/>
                            </a:schemeClr>
                          </a:solidFill>
                        </a:rPr>
                        <a:t>フェッチ幅</a:t>
                      </a:r>
                    </a:p>
                  </a:txBody>
                  <a:tcPr marL="68580" marR="68580" marT="34290" marB="34290"/>
                </a:tc>
                <a:tc>
                  <a:txBody>
                    <a:bodyPr/>
                    <a:lstStyle/>
                    <a:p>
                      <a:r>
                        <a:rPr kumimoji="1" lang="en-US" altLang="ja-JP" sz="1600" dirty="0">
                          <a:solidFill>
                            <a:schemeClr val="tx1">
                              <a:lumMod val="75000"/>
                              <a:lumOff val="25000"/>
                            </a:schemeClr>
                          </a:solidFill>
                        </a:rPr>
                        <a:t>6</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1427084562"/>
                  </a:ext>
                </a:extLst>
              </a:tr>
              <a:tr h="366198">
                <a:tc>
                  <a:txBody>
                    <a:bodyPr/>
                    <a:lstStyle/>
                    <a:p>
                      <a:r>
                        <a:rPr kumimoji="1" lang="ja-JP" altLang="en-US" sz="1600" b="1" dirty="0">
                          <a:solidFill>
                            <a:schemeClr val="accent5"/>
                          </a:solidFill>
                        </a:rPr>
                        <a:t>リネーム幅</a:t>
                      </a:r>
                    </a:p>
                  </a:txBody>
                  <a:tcPr marL="68580" marR="68580" marT="34290" marB="34290"/>
                </a:tc>
                <a:tc>
                  <a:txBody>
                    <a:bodyPr/>
                    <a:lstStyle/>
                    <a:p>
                      <a:r>
                        <a:rPr kumimoji="1" lang="en-US" altLang="ja-JP" sz="1600" b="1" dirty="0">
                          <a:solidFill>
                            <a:schemeClr val="accent5"/>
                          </a:solidFill>
                        </a:rPr>
                        <a:t>5</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extLst>
                  <a:ext uri="{0D108BD9-81ED-4DB2-BD59-A6C34878D82A}">
                    <a16:rowId xmlns:a16="http://schemas.microsoft.com/office/drawing/2014/main" val="3433431980"/>
                  </a:ext>
                </a:extLst>
              </a:tr>
              <a:tr h="366198">
                <a:tc>
                  <a:txBody>
                    <a:bodyPr/>
                    <a:lstStyle/>
                    <a:p>
                      <a:r>
                        <a:rPr kumimoji="1" lang="ja-JP" altLang="en-US" sz="1600" dirty="0">
                          <a:solidFill>
                            <a:schemeClr val="tx1">
                              <a:lumMod val="75000"/>
                              <a:lumOff val="25000"/>
                            </a:schemeClr>
                          </a:solidFill>
                        </a:rPr>
                        <a:t>発行幅</a:t>
                      </a: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7</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9</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635833335"/>
                  </a:ext>
                </a:extLst>
              </a:tr>
            </a:tbl>
          </a:graphicData>
        </a:graphic>
      </p:graphicFrame>
      <p:sp>
        <p:nvSpPr>
          <p:cNvPr id="8" name="テキスト ボックス 7">
            <a:extLst>
              <a:ext uri="{FF2B5EF4-FFF2-40B4-BE49-F238E27FC236}">
                <a16:creationId xmlns:a16="http://schemas.microsoft.com/office/drawing/2014/main" id="{2184E757-6E15-4799-B0AF-929BB9FDB247}"/>
              </a:ext>
            </a:extLst>
          </p:cNvPr>
          <p:cNvSpPr txBox="1"/>
          <p:nvPr/>
        </p:nvSpPr>
        <p:spPr>
          <a:xfrm>
            <a:off x="1601967" y="6039029"/>
            <a:ext cx="7020077" cy="300082"/>
          </a:xfrm>
          <a:prstGeom prst="rect">
            <a:avLst/>
          </a:prstGeom>
          <a:noFill/>
        </p:spPr>
        <p:txBody>
          <a:bodyPr wrap="square" rtlCol="0">
            <a:spAutoFit/>
          </a:bodyPr>
          <a:lstStyle/>
          <a:p>
            <a:r>
              <a:rPr lang="ja-JP" altLang="en-US" sz="1350" dirty="0">
                <a:solidFill>
                  <a:schemeClr val="tx1">
                    <a:lumMod val="75000"/>
                    <a:lumOff val="25000"/>
                  </a:schemeClr>
                </a:solidFill>
              </a:rPr>
              <a:t>発行幅は </a:t>
            </a:r>
            <a:r>
              <a:rPr lang="en-US" altLang="ja-JP" sz="1350" dirty="0">
                <a:solidFill>
                  <a:schemeClr val="tx1">
                    <a:lumMod val="75000"/>
                    <a:lumOff val="25000"/>
                  </a:schemeClr>
                </a:solidFill>
              </a:rPr>
              <a:t>FP </a:t>
            </a:r>
            <a:r>
              <a:rPr lang="ja-JP" altLang="en-US" sz="1350" dirty="0">
                <a:solidFill>
                  <a:schemeClr val="tx1">
                    <a:lumMod val="75000"/>
                    <a:lumOff val="25000"/>
                  </a:schemeClr>
                </a:solidFill>
              </a:rPr>
              <a:t>を除く</a:t>
            </a:r>
          </a:p>
        </p:txBody>
      </p:sp>
    </p:spTree>
    <p:extLst>
      <p:ext uri="{BB962C8B-B14F-4D97-AF65-F5344CB8AC3E}">
        <p14:creationId xmlns:p14="http://schemas.microsoft.com/office/powerpoint/2010/main" val="195996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通常のレジスタ・リネーム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x11+1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635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B0C97-61C9-40FF-9CEE-4C2080228602}"/>
              </a:ext>
            </a:extLst>
          </p:cNvPr>
          <p:cNvSpPr>
            <a:spLocks noGrp="1"/>
          </p:cNvSpPr>
          <p:nvPr>
            <p:ph type="title"/>
          </p:nvPr>
        </p:nvSpPr>
        <p:spPr/>
        <p:txBody>
          <a:bodyPr/>
          <a:lstStyle/>
          <a:p>
            <a:r>
              <a:rPr kumimoji="1" lang="en-US" altLang="ja-JP" dirty="0"/>
              <a:t>STRAIGHT </a:t>
            </a:r>
            <a:r>
              <a:rPr kumimoji="1" lang="ja-JP" altLang="en-US" dirty="0"/>
              <a:t>アーキテクチャ</a:t>
            </a:r>
          </a:p>
        </p:txBody>
      </p:sp>
      <p:sp>
        <p:nvSpPr>
          <p:cNvPr id="3" name="コンテンツ プレースホルダー 2">
            <a:extLst>
              <a:ext uri="{FF2B5EF4-FFF2-40B4-BE49-F238E27FC236}">
                <a16:creationId xmlns:a16="http://schemas.microsoft.com/office/drawing/2014/main" id="{A90FE807-C8FA-478C-9D42-E2D4B79739AA}"/>
              </a:ext>
            </a:extLst>
          </p:cNvPr>
          <p:cNvSpPr>
            <a:spLocks noGrp="1"/>
          </p:cNvSpPr>
          <p:nvPr>
            <p:ph type="body" sz="quarter" idx="10"/>
          </p:nvPr>
        </p:nvSpPr>
        <p:spPr>
          <a:xfrm>
            <a:off x="521955" y="2438989"/>
            <a:ext cx="8550095" cy="3869736"/>
          </a:xfrm>
        </p:spPr>
        <p:txBody>
          <a:bodyPr>
            <a:normAutofit/>
          </a:bodyPr>
          <a:lstStyle/>
          <a:p>
            <a:r>
              <a:rPr kumimoji="1" lang="ja-JP" altLang="en-US" sz="1800" dirty="0"/>
              <a:t>レジスタ番号ではなく距離でオペランドを指定する </a:t>
            </a:r>
            <a:r>
              <a:rPr kumimoji="1" lang="en-US" altLang="ja-JP" sz="1800" dirty="0"/>
              <a:t>ISA</a:t>
            </a:r>
          </a:p>
          <a:p>
            <a:pPr lvl="1"/>
            <a:r>
              <a:rPr kumimoji="1" lang="ja-JP" altLang="en-US" sz="1800" dirty="0"/>
              <a:t>ディスティネーションを命令と１：１でシーケンシャルに割り当てる</a:t>
            </a:r>
            <a:endParaRPr kumimoji="1" lang="en-US" altLang="ja-JP" sz="1800" dirty="0"/>
          </a:p>
          <a:p>
            <a:pPr lvl="2"/>
            <a:r>
              <a:rPr kumimoji="1" lang="ja-JP" altLang="en-US" sz="1800" dirty="0"/>
              <a:t>物理レジスタはリングバッファ状の構造を取る</a:t>
            </a:r>
            <a:endParaRPr kumimoji="1" lang="en-US" altLang="ja-JP" sz="1800" dirty="0"/>
          </a:p>
          <a:p>
            <a:pPr lvl="2"/>
            <a:r>
              <a:rPr kumimoji="1" lang="ja-JP" altLang="en-US" sz="1800" dirty="0"/>
              <a:t>リングを１周しなければ）同じレジスタの使い回しがなくなる</a:t>
            </a:r>
            <a:endParaRPr kumimoji="1" lang="en-US" altLang="ja-JP" sz="1800" dirty="0"/>
          </a:p>
          <a:p>
            <a:pPr lvl="1"/>
            <a:r>
              <a:rPr kumimoji="1" lang="ja-JP" altLang="en-US" sz="1800" dirty="0"/>
              <a:t>ソースを「何命令前の結果」のように相対距離で指定</a:t>
            </a:r>
            <a:endParaRPr kumimoji="1" lang="en-US" altLang="ja-JP" sz="1800" dirty="0"/>
          </a:p>
          <a:p>
            <a:pPr lvl="2"/>
            <a:r>
              <a:rPr kumimoji="1" lang="ja-JP" altLang="en-US" sz="1800" dirty="0"/>
              <a:t>命令間の相対距離は不変</a:t>
            </a:r>
            <a:endParaRPr kumimoji="1" lang="en-US" altLang="ja-JP" sz="1800" dirty="0"/>
          </a:p>
          <a:p>
            <a:r>
              <a:rPr kumimoji="1" lang="ja-JP" altLang="en-US" sz="1800" dirty="0"/>
              <a:t>レジスタ・リネーミングなしに高効率な </a:t>
            </a:r>
            <a:r>
              <a:rPr kumimoji="1" lang="en-US" altLang="ja-JP" sz="1800" dirty="0"/>
              <a:t>out-of-order </a:t>
            </a:r>
            <a:r>
              <a:rPr lang="ja-JP" altLang="en-US" sz="1800" dirty="0"/>
              <a:t>実行を実現</a:t>
            </a:r>
            <a:endParaRPr lang="en-US" altLang="ja-JP" sz="1800" dirty="0"/>
          </a:p>
          <a:p>
            <a:pPr lvl="1"/>
            <a:r>
              <a:rPr kumimoji="1" lang="ja-JP" altLang="en-US" sz="1800" dirty="0"/>
              <a:t>レジスタへの上書きが存在しないため，偽の依存が生じない</a:t>
            </a:r>
          </a:p>
        </p:txBody>
      </p:sp>
      <p:sp>
        <p:nvSpPr>
          <p:cNvPr id="7" name="テキスト ボックス 6">
            <a:extLst>
              <a:ext uri="{FF2B5EF4-FFF2-40B4-BE49-F238E27FC236}">
                <a16:creationId xmlns:a16="http://schemas.microsoft.com/office/drawing/2014/main" id="{679ACBB5-EF70-4480-AE79-13D10F406C8F}"/>
              </a:ext>
            </a:extLst>
          </p:cNvPr>
          <p:cNvSpPr txBox="1"/>
          <p:nvPr/>
        </p:nvSpPr>
        <p:spPr>
          <a:xfrm>
            <a:off x="1421965"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r10, $zero, 8</a:t>
            </a:r>
          </a:p>
          <a:p>
            <a:r>
              <a:rPr kumimoji="1" lang="en-US" altLang="ja-JP" dirty="0">
                <a:solidFill>
                  <a:schemeClr val="tx1">
                    <a:lumMod val="75000"/>
                    <a:lumOff val="25000"/>
                  </a:schemeClr>
                </a:solidFill>
                <a:latin typeface="Consolas" panose="020B0609020204030204" pitchFamily="49" charset="0"/>
              </a:rPr>
              <a:t>ADD  r2, r1, r10</a:t>
            </a:r>
            <a:endParaRPr kumimoji="1" lang="ja-JP" altLang="en-US" dirty="0">
              <a:solidFill>
                <a:schemeClr val="tx1">
                  <a:lumMod val="75000"/>
                  <a:lumOff val="25000"/>
                </a:schemeClr>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C6262349-14EF-4477-89B0-483FA1033AAD}"/>
              </a:ext>
            </a:extLst>
          </p:cNvPr>
          <p:cNvSpPr txBox="1"/>
          <p:nvPr/>
        </p:nvSpPr>
        <p:spPr>
          <a:xfrm>
            <a:off x="5038001"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8</a:t>
            </a:r>
          </a:p>
          <a:p>
            <a:r>
              <a:rPr kumimoji="1" lang="en-US" altLang="ja-JP" dirty="0">
                <a:solidFill>
                  <a:schemeClr val="tx1">
                    <a:lumMod val="75000"/>
                    <a:lumOff val="25000"/>
                  </a:schemeClr>
                </a:solidFill>
                <a:latin typeface="Consolas" panose="020B0609020204030204" pitchFamily="49" charset="0"/>
              </a:rPr>
              <a:t>ADD  [</a:t>
            </a:r>
            <a:r>
              <a:rPr kumimoji="1" lang="en-US" altLang="ja-JP" dirty="0">
                <a:solidFill>
                  <a:schemeClr val="accent5"/>
                </a:solidFill>
                <a:latin typeface="Consolas" panose="020B0609020204030204" pitchFamily="49" charset="0"/>
              </a:rPr>
              <a:t>2</a:t>
            </a:r>
            <a:r>
              <a:rPr kumimoji="1" lang="en-US" altLang="ja-JP" dirty="0">
                <a:solidFill>
                  <a:schemeClr val="tx1">
                    <a:lumMod val="75000"/>
                    <a:lumOff val="25000"/>
                  </a:schemeClr>
                </a:solidFill>
                <a:latin typeface="Consolas" panose="020B0609020204030204" pitchFamily="49" charset="0"/>
              </a:rPr>
              <a:t>], [</a:t>
            </a:r>
            <a:r>
              <a:rPr kumimoji="1" lang="en-US" altLang="ja-JP" dirty="0">
                <a:solidFill>
                  <a:schemeClr val="accent5"/>
                </a:solidFill>
                <a:latin typeface="Consolas" panose="020B0609020204030204" pitchFamily="49" charset="0"/>
              </a:rPr>
              <a:t>1</a:t>
            </a:r>
            <a:r>
              <a:rPr kumimoji="1" lang="en-US" altLang="ja-JP" dirty="0">
                <a:solidFill>
                  <a:schemeClr val="tx1">
                    <a:lumMod val="75000"/>
                    <a:lumOff val="25000"/>
                  </a:schemeClr>
                </a:solidFill>
                <a:latin typeface="Consolas" panose="020B0609020204030204" pitchFamily="49" charset="0"/>
              </a:rPr>
              <a:t>]</a:t>
            </a:r>
            <a:endParaRPr kumimoji="1" lang="ja-JP" altLang="en-US" dirty="0">
              <a:solidFill>
                <a:schemeClr val="tx1">
                  <a:lumMod val="75000"/>
                  <a:lumOff val="25000"/>
                </a:schemeClr>
              </a:solidFill>
              <a:latin typeface="Consolas" panose="020B0609020204030204" pitchFamily="49" charset="0"/>
            </a:endParaRPr>
          </a:p>
        </p:txBody>
      </p:sp>
      <p:sp>
        <p:nvSpPr>
          <p:cNvPr id="10" name="テキスト ボックス 9">
            <a:extLst>
              <a:ext uri="{FF2B5EF4-FFF2-40B4-BE49-F238E27FC236}">
                <a16:creationId xmlns:a16="http://schemas.microsoft.com/office/drawing/2014/main" id="{00F5874D-6EBB-4FF9-9FCA-EAA78F9769D1}"/>
              </a:ext>
            </a:extLst>
          </p:cNvPr>
          <p:cNvSpPr txBox="1"/>
          <p:nvPr/>
        </p:nvSpPr>
        <p:spPr>
          <a:xfrm>
            <a:off x="2360115" y="908972"/>
            <a:ext cx="1191986" cy="369332"/>
          </a:xfrm>
          <a:prstGeom prst="rect">
            <a:avLst/>
          </a:prstGeom>
          <a:noFill/>
        </p:spPr>
        <p:txBody>
          <a:bodyPr wrap="square" rtlCol="0">
            <a:spAutoFit/>
          </a:bodyPr>
          <a:lstStyle/>
          <a:p>
            <a:r>
              <a:rPr kumimoji="1" lang="en-US" altLang="ja-JP" dirty="0">
                <a:solidFill>
                  <a:schemeClr val="tx1">
                    <a:lumMod val="75000"/>
                    <a:lumOff val="25000"/>
                  </a:schemeClr>
                </a:solidFill>
              </a:rPr>
              <a:t>RISC</a:t>
            </a:r>
            <a:endParaRPr kumimoji="1" lang="ja-JP" altLang="en-US"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FFB169C2-97A8-4EA6-8921-05838BF3B3D1}"/>
              </a:ext>
            </a:extLst>
          </p:cNvPr>
          <p:cNvSpPr txBox="1"/>
          <p:nvPr/>
        </p:nvSpPr>
        <p:spPr>
          <a:xfrm>
            <a:off x="5774270" y="908972"/>
            <a:ext cx="1324447" cy="369332"/>
          </a:xfrm>
          <a:prstGeom prst="rect">
            <a:avLst/>
          </a:prstGeom>
          <a:noFill/>
        </p:spPr>
        <p:txBody>
          <a:bodyPr wrap="square" rtlCol="0">
            <a:spAutoFit/>
          </a:bodyPr>
          <a:lstStyle/>
          <a:p>
            <a:r>
              <a:rPr kumimoji="1" lang="en-US" altLang="ja-JP" dirty="0">
                <a:solidFill>
                  <a:schemeClr val="tx1">
                    <a:lumMod val="75000"/>
                    <a:lumOff val="25000"/>
                  </a:schemeClr>
                </a:solidFill>
              </a:rPr>
              <a:t>STRAIGHT</a:t>
            </a:r>
            <a:endParaRPr kumimoji="1" lang="ja-JP" altLang="en-US" dirty="0">
              <a:solidFill>
                <a:schemeClr val="tx1">
                  <a:lumMod val="75000"/>
                  <a:lumOff val="25000"/>
                </a:schemeClr>
              </a:solidFill>
            </a:endParaRPr>
          </a:p>
        </p:txBody>
      </p:sp>
      <p:sp>
        <p:nvSpPr>
          <p:cNvPr id="12" name="正方形/長方形 11">
            <a:extLst>
              <a:ext uri="{FF2B5EF4-FFF2-40B4-BE49-F238E27FC236}">
                <a16:creationId xmlns:a16="http://schemas.microsoft.com/office/drawing/2014/main" id="{9518B95F-7C51-45FE-8AE1-BD1CDBEFE5CE}"/>
              </a:ext>
            </a:extLst>
          </p:cNvPr>
          <p:cNvSpPr/>
          <p:nvPr/>
        </p:nvSpPr>
        <p:spPr>
          <a:xfrm>
            <a:off x="6756459" y="1327273"/>
            <a:ext cx="181099"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3" name="正方形/長方形 12">
            <a:extLst>
              <a:ext uri="{FF2B5EF4-FFF2-40B4-BE49-F238E27FC236}">
                <a16:creationId xmlns:a16="http://schemas.microsoft.com/office/drawing/2014/main" id="{BA0677AF-3388-45D6-BF5A-337E2087ACFF}"/>
              </a:ext>
            </a:extLst>
          </p:cNvPr>
          <p:cNvSpPr/>
          <p:nvPr/>
        </p:nvSpPr>
        <p:spPr>
          <a:xfrm>
            <a:off x="6785158" y="161472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4" name="正方形/長方形 13">
            <a:extLst>
              <a:ext uri="{FF2B5EF4-FFF2-40B4-BE49-F238E27FC236}">
                <a16:creationId xmlns:a16="http://schemas.microsoft.com/office/drawing/2014/main" id="{8F0453C2-0C4E-45A5-9441-5C5DE255CD0D}"/>
              </a:ext>
            </a:extLst>
          </p:cNvPr>
          <p:cNvSpPr/>
          <p:nvPr/>
        </p:nvSpPr>
        <p:spPr>
          <a:xfrm>
            <a:off x="6785158" y="187893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cxnSp>
        <p:nvCxnSpPr>
          <p:cNvPr id="15" name="コネクタ: 曲線 14">
            <a:extLst>
              <a:ext uri="{FF2B5EF4-FFF2-40B4-BE49-F238E27FC236}">
                <a16:creationId xmlns:a16="http://schemas.microsoft.com/office/drawing/2014/main" id="{AE3899CD-F600-4FE3-B2BE-324AEEB7B4C8}"/>
              </a:ext>
            </a:extLst>
          </p:cNvPr>
          <p:cNvCxnSpPr>
            <a:stCxn id="14" idx="3"/>
            <a:endCxn id="12" idx="3"/>
          </p:cNvCxnSpPr>
          <p:nvPr/>
        </p:nvCxnSpPr>
        <p:spPr>
          <a:xfrm flipV="1">
            <a:off x="6937558" y="1490319"/>
            <a:ext cx="12700" cy="551657"/>
          </a:xfrm>
          <a:prstGeom prst="curvedConnector3">
            <a:avLst>
              <a:gd name="adj1" fmla="val 360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コネクタ: 曲線 15">
            <a:extLst>
              <a:ext uri="{FF2B5EF4-FFF2-40B4-BE49-F238E27FC236}">
                <a16:creationId xmlns:a16="http://schemas.microsoft.com/office/drawing/2014/main" id="{65C8BAFC-D23D-4074-99AF-3C965E806AD0}"/>
              </a:ext>
            </a:extLst>
          </p:cNvPr>
          <p:cNvCxnSpPr>
            <a:stCxn id="14" idx="3"/>
            <a:endCxn id="13" idx="3"/>
          </p:cNvCxnSpPr>
          <p:nvPr/>
        </p:nvCxnSpPr>
        <p:spPr>
          <a:xfrm flipV="1">
            <a:off x="6937558" y="1777766"/>
            <a:ext cx="12700" cy="264210"/>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74095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1D816-4788-484D-B2C8-6AE9CFAC6E6E}"/>
              </a:ext>
            </a:extLst>
          </p:cNvPr>
          <p:cNvSpPr>
            <a:spLocks noGrp="1"/>
          </p:cNvSpPr>
          <p:nvPr>
            <p:ph type="title"/>
          </p:nvPr>
        </p:nvSpPr>
        <p:spPr/>
        <p:txBody>
          <a:bodyPr/>
          <a:lstStyle/>
          <a:p>
            <a:r>
              <a:rPr kumimoji="1" lang="ja-JP" altLang="en-US" dirty="0"/>
              <a:t>実はけっこう歴史が長い</a:t>
            </a:r>
          </a:p>
        </p:txBody>
      </p:sp>
      <p:sp>
        <p:nvSpPr>
          <p:cNvPr id="3" name="テキスト プレースホルダー 2">
            <a:extLst>
              <a:ext uri="{FF2B5EF4-FFF2-40B4-BE49-F238E27FC236}">
                <a16:creationId xmlns:a16="http://schemas.microsoft.com/office/drawing/2014/main" id="{3339D80D-6624-44E3-B93A-401D0EE8F116}"/>
              </a:ext>
            </a:extLst>
          </p:cNvPr>
          <p:cNvSpPr>
            <a:spLocks noGrp="1"/>
          </p:cNvSpPr>
          <p:nvPr>
            <p:ph type="body" sz="quarter" idx="10"/>
          </p:nvPr>
        </p:nvSpPr>
        <p:spPr>
          <a:xfrm>
            <a:off x="251952" y="1088974"/>
            <a:ext cx="8532044" cy="5219751"/>
          </a:xfrm>
        </p:spPr>
        <p:txBody>
          <a:bodyPr/>
          <a:lstStyle/>
          <a:p>
            <a:pPr>
              <a:buFont typeface="+mj-lt"/>
              <a:buAutoNum type="arabicPeriod"/>
            </a:pPr>
            <a:r>
              <a:rPr lang="ja-JP" altLang="en-US" sz="1600" b="0" i="0" dirty="0">
                <a:effectLst/>
                <a:latin typeface="Lucida Grande"/>
              </a:rPr>
              <a:t>五島 正裕 他</a:t>
            </a:r>
            <a:r>
              <a:rPr lang="en-US" altLang="ja-JP" sz="1600" b="0" i="0" dirty="0">
                <a:effectLst/>
                <a:latin typeface="Lucida Grande"/>
              </a:rPr>
              <a:t>, </a:t>
            </a:r>
            <a:r>
              <a:rPr lang="ja-JP" altLang="en-US" sz="1600" b="0" i="0" dirty="0">
                <a:effectLst/>
                <a:latin typeface="Lucida Grande"/>
              </a:rPr>
              <a:t>「</a:t>
            </a:r>
            <a:r>
              <a:rPr lang="en-US" altLang="ja-JP" sz="1600" b="0" i="0" dirty="0">
                <a:effectLst/>
                <a:latin typeface="Lucida Grande"/>
              </a:rPr>
              <a:t>Dualflow </a:t>
            </a:r>
            <a:r>
              <a:rPr lang="ja-JP" altLang="en-US" sz="1600" b="0" i="0" dirty="0">
                <a:effectLst/>
                <a:latin typeface="Lucida Grande"/>
              </a:rPr>
              <a:t>アーキテクチャの命令発行機構」</a:t>
            </a:r>
            <a:r>
              <a:rPr lang="en-US" altLang="ja-JP" sz="1600" b="0" i="0" dirty="0">
                <a:effectLst/>
                <a:latin typeface="Lucida Grande"/>
              </a:rPr>
              <a:t>, </a:t>
            </a:r>
            <a:r>
              <a:rPr lang="ja-JP" altLang="en-US" sz="1600" b="0" i="0" dirty="0">
                <a:effectLst/>
                <a:latin typeface="Lucida Grande"/>
              </a:rPr>
              <a:t>情報処理学会論文誌</a:t>
            </a:r>
            <a:r>
              <a:rPr lang="en-US" altLang="ja-JP" sz="1600" b="0" i="0" dirty="0">
                <a:effectLst/>
                <a:latin typeface="Lucida Grande"/>
              </a:rPr>
              <a:t> </a:t>
            </a:r>
            <a:r>
              <a:rPr lang="en-US" altLang="ja-JP" sz="1600" b="0" i="0" dirty="0">
                <a:solidFill>
                  <a:schemeClr val="accent5"/>
                </a:solidFill>
                <a:effectLst/>
                <a:latin typeface="Lucida Grande"/>
              </a:rPr>
              <a:t>2001</a:t>
            </a:r>
          </a:p>
          <a:p>
            <a:pPr lvl="1"/>
            <a:r>
              <a:rPr lang="ja-JP" altLang="en-US" sz="1600" b="0" i="0" dirty="0">
                <a:effectLst/>
                <a:latin typeface="Lucida Grande"/>
              </a:rPr>
              <a:t>リングバッファと距離で指定することによる方式は，この時点で発明</a:t>
            </a:r>
            <a:endParaRPr lang="en-US" altLang="ja-JP" sz="1600" b="0" i="0" dirty="0">
              <a:effectLst/>
              <a:latin typeface="Lucida Grande"/>
            </a:endParaRPr>
          </a:p>
          <a:p>
            <a:pPr lvl="1"/>
            <a:r>
              <a:rPr lang="ja-JP" altLang="en-US" sz="1600" b="0" i="0" dirty="0">
                <a:effectLst/>
                <a:latin typeface="Lucida Grande"/>
              </a:rPr>
              <a:t>ソースの参照ではなく，ディスティネーションの送信先を命令間距離で指定</a:t>
            </a:r>
            <a:endParaRPr lang="en-US" altLang="ja-JP" sz="1600" b="0" i="0" dirty="0">
              <a:effectLst/>
              <a:latin typeface="Lucida Grande"/>
            </a:endParaRPr>
          </a:p>
          <a:p>
            <a:pPr>
              <a:buFont typeface="+mj-lt"/>
              <a:buAutoNum type="arabicPeriod"/>
            </a:pPr>
            <a:r>
              <a:rPr lang="ja-JP" altLang="en-US" sz="1600" b="0" i="0" dirty="0">
                <a:effectLst/>
                <a:latin typeface="Lucida Grande"/>
              </a:rPr>
              <a:t>一林 宏憲 他</a:t>
            </a:r>
            <a:r>
              <a:rPr lang="en-US" altLang="ja-JP" sz="1600" b="0" i="0" dirty="0">
                <a:effectLst/>
                <a:latin typeface="Lucida Grande"/>
              </a:rPr>
              <a:t>, </a:t>
            </a:r>
            <a:r>
              <a:rPr lang="ja-JP" altLang="en-US" sz="1600" b="0" i="0" dirty="0">
                <a:effectLst/>
                <a:latin typeface="Lucida Grande"/>
              </a:rPr>
              <a:t>「逆 </a:t>
            </a:r>
            <a:r>
              <a:rPr lang="en-US" altLang="ja-JP" sz="1600" b="0" i="0" dirty="0">
                <a:effectLst/>
                <a:latin typeface="Lucida Grande"/>
              </a:rPr>
              <a:t>Dualflow </a:t>
            </a:r>
            <a:r>
              <a:rPr lang="ja-JP" altLang="en-US" sz="1600" b="0" i="0" dirty="0">
                <a:effectLst/>
                <a:latin typeface="Lucida Grande"/>
              </a:rPr>
              <a:t>アーキテクチャ」</a:t>
            </a:r>
            <a:r>
              <a:rPr lang="en-US" altLang="ja-JP" sz="1600" b="0" i="0" dirty="0">
                <a:effectLst/>
                <a:latin typeface="Lucida Grande"/>
              </a:rPr>
              <a:t>, ACS </a:t>
            </a:r>
            <a:r>
              <a:rPr lang="ja-JP" altLang="en-US" sz="1600" b="0" i="0" dirty="0">
                <a:effectLst/>
                <a:latin typeface="Lucida Grande"/>
              </a:rPr>
              <a:t>論文誌</a:t>
            </a:r>
            <a:r>
              <a:rPr lang="en-US" altLang="ja-JP" sz="1600" b="0" i="0" dirty="0">
                <a:effectLst/>
                <a:latin typeface="Lucida Grande"/>
              </a:rPr>
              <a:t> </a:t>
            </a:r>
            <a:r>
              <a:rPr lang="en-US" altLang="ja-JP" sz="1600" b="0" i="0" dirty="0">
                <a:solidFill>
                  <a:schemeClr val="accent5"/>
                </a:solidFill>
                <a:effectLst/>
                <a:latin typeface="Lucida Grande"/>
              </a:rPr>
              <a:t>2008</a:t>
            </a:r>
          </a:p>
          <a:p>
            <a:pPr lvl="1"/>
            <a:r>
              <a:rPr lang="ja-JP" altLang="en-US" sz="1600" b="0" i="0" dirty="0">
                <a:effectLst/>
                <a:latin typeface="Lucida Grande"/>
              </a:rPr>
              <a:t>現在の </a:t>
            </a:r>
            <a:r>
              <a:rPr lang="en-US" altLang="ja-JP" sz="1600" b="0" i="0" dirty="0">
                <a:effectLst/>
                <a:latin typeface="Lucida Grande"/>
              </a:rPr>
              <a:t>STRAIGHT </a:t>
            </a:r>
            <a:r>
              <a:rPr lang="ja-JP" altLang="en-US" sz="1600" b="0" i="0" dirty="0">
                <a:effectLst/>
                <a:latin typeface="Lucida Grande"/>
              </a:rPr>
              <a:t>と同様にソースを距離で表す方式の発明</a:t>
            </a:r>
            <a:endParaRPr lang="en-US" altLang="ja-JP" sz="1600" b="0" i="0" dirty="0">
              <a:effectLst/>
              <a:latin typeface="Lucida Grande"/>
            </a:endParaRPr>
          </a:p>
          <a:p>
            <a:pPr lvl="1"/>
            <a:r>
              <a:rPr lang="ja-JP" altLang="en-US" sz="1600" b="0" i="0" dirty="0">
                <a:effectLst/>
                <a:latin typeface="Lucida Grande"/>
              </a:rPr>
              <a:t>通常の命令セットからハードウェアで動的に変換し，キャッシュする</a:t>
            </a:r>
            <a:endParaRPr lang="en-US" altLang="ja-JP" sz="1600" b="0" i="0" dirty="0">
              <a:effectLst/>
              <a:latin typeface="Lucida Grande"/>
            </a:endParaRPr>
          </a:p>
          <a:p>
            <a:pPr>
              <a:buFont typeface="+mj-lt"/>
              <a:buAutoNum type="arabicPeriod"/>
            </a:pPr>
            <a:r>
              <a:rPr kumimoji="1" lang="en-US" altLang="ja-JP" sz="1600" dirty="0"/>
              <a:t>Ryota Shioya et al., “Energy Efficiency Improvement of Renamed Trace Cache through the Reduction of Dependent Path Length”, ICCD </a:t>
            </a:r>
            <a:r>
              <a:rPr kumimoji="1" lang="en-US" altLang="ja-JP" sz="1600" dirty="0">
                <a:solidFill>
                  <a:schemeClr val="accent5"/>
                </a:solidFill>
              </a:rPr>
              <a:t>2014</a:t>
            </a:r>
          </a:p>
          <a:p>
            <a:pPr lvl="1"/>
            <a:r>
              <a:rPr kumimoji="1" lang="ja-JP" altLang="en-US" sz="1600" dirty="0"/>
              <a:t>変換結果をキャッシュする際のオーバーヘッド削減</a:t>
            </a:r>
            <a:endParaRPr kumimoji="1" lang="en-US" altLang="ja-JP" sz="1600" dirty="0"/>
          </a:p>
          <a:p>
            <a:pPr>
              <a:buFont typeface="+mj-lt"/>
              <a:buAutoNum type="arabicPeriod"/>
            </a:pPr>
            <a:r>
              <a:rPr kumimoji="1" lang="en-US" altLang="ja-JP" sz="1600" dirty="0"/>
              <a:t>Hidetsugu Irie</a:t>
            </a:r>
            <a:r>
              <a:rPr lang="ja-JP" altLang="en-US" sz="1600" dirty="0"/>
              <a:t> </a:t>
            </a:r>
            <a:r>
              <a:rPr lang="en-US" altLang="ja-JP" sz="1600" dirty="0"/>
              <a:t>et</a:t>
            </a:r>
            <a:r>
              <a:rPr lang="ja-JP" altLang="en-US" sz="1600" dirty="0"/>
              <a:t> </a:t>
            </a:r>
            <a:r>
              <a:rPr lang="en-US" altLang="ja-JP" sz="1600" dirty="0"/>
              <a:t>al.</a:t>
            </a:r>
            <a:r>
              <a:rPr kumimoji="1" lang="en-US" altLang="ja-JP" sz="1600" dirty="0"/>
              <a:t>, </a:t>
            </a:r>
            <a:r>
              <a:rPr lang="en-US" altLang="ja-JP" sz="1600" dirty="0"/>
              <a:t>“</a:t>
            </a:r>
            <a:r>
              <a:rPr kumimoji="1" lang="en-US" altLang="ja-JP" sz="1600" dirty="0"/>
              <a:t>STRAIGHT: Hazardless Processor Architecture without Register Renaming”, MICRO </a:t>
            </a:r>
            <a:r>
              <a:rPr kumimoji="1" lang="en-US" altLang="ja-JP" sz="1600" dirty="0">
                <a:solidFill>
                  <a:schemeClr val="accent5"/>
                </a:solidFill>
              </a:rPr>
              <a:t>2018</a:t>
            </a:r>
          </a:p>
          <a:p>
            <a:pPr lvl="1"/>
            <a:r>
              <a:rPr kumimoji="1" lang="ja-JP" altLang="en-US" sz="1600" dirty="0"/>
              <a:t>動的な変換ではなく，静的にコードを生成する方式に</a:t>
            </a:r>
            <a:endParaRPr kumimoji="1" lang="en-US" altLang="ja-JP" sz="1600" dirty="0"/>
          </a:p>
          <a:p>
            <a:pPr lvl="1"/>
            <a:r>
              <a:rPr kumimoji="1" lang="ja-JP" altLang="en-US" sz="1600" dirty="0"/>
              <a:t>コード生成方法などを定式化</a:t>
            </a:r>
          </a:p>
        </p:txBody>
      </p:sp>
    </p:spTree>
    <p:extLst>
      <p:ext uri="{BB962C8B-B14F-4D97-AF65-F5344CB8AC3E}">
        <p14:creationId xmlns:p14="http://schemas.microsoft.com/office/powerpoint/2010/main" val="2047867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B1787-1ABD-4E67-82D6-0A764697E9D0}"/>
              </a:ext>
            </a:extLst>
          </p:cNvPr>
          <p:cNvSpPr>
            <a:spLocks noGrp="1"/>
          </p:cNvSpPr>
          <p:nvPr>
            <p:ph type="title"/>
          </p:nvPr>
        </p:nvSpPr>
        <p:spPr/>
        <p:txBody>
          <a:bodyPr/>
          <a:lstStyle/>
          <a:p>
            <a:r>
              <a:rPr kumimoji="1" lang="ja-JP" altLang="en-US" dirty="0"/>
              <a:t>高性能な </a:t>
            </a:r>
            <a:r>
              <a:rPr kumimoji="1" lang="en-US" altLang="ja-JP" dirty="0"/>
              <a:t>in-order </a:t>
            </a:r>
            <a:r>
              <a:rPr kumimoji="1" lang="ja-JP" altLang="en-US" dirty="0"/>
              <a:t>実行</a:t>
            </a:r>
          </a:p>
        </p:txBody>
      </p:sp>
      <p:sp>
        <p:nvSpPr>
          <p:cNvPr id="3" name="テキスト プレースホルダー 2">
            <a:extLst>
              <a:ext uri="{FF2B5EF4-FFF2-40B4-BE49-F238E27FC236}">
                <a16:creationId xmlns:a16="http://schemas.microsoft.com/office/drawing/2014/main" id="{21178CFC-44C5-4C31-A24B-5D4294FECA51}"/>
              </a:ext>
            </a:extLst>
          </p:cNvPr>
          <p:cNvSpPr>
            <a:spLocks noGrp="1"/>
          </p:cNvSpPr>
          <p:nvPr>
            <p:ph type="body" sz="quarter" idx="10"/>
          </p:nvPr>
        </p:nvSpPr>
        <p:spPr/>
        <p:txBody>
          <a:bodyPr/>
          <a:lstStyle/>
          <a:p>
            <a:r>
              <a:rPr lang="en-US" altLang="ja-JP" dirty="0" err="1"/>
              <a:t>Ipoom</a:t>
            </a:r>
            <a:r>
              <a:rPr lang="en-US" altLang="ja-JP" dirty="0"/>
              <a:t> </a:t>
            </a:r>
            <a:r>
              <a:rPr lang="en-US" altLang="ja-JP" dirty="0" err="1"/>
              <a:t>Jeong</a:t>
            </a:r>
            <a:r>
              <a:rPr lang="en-US" altLang="ja-JP" dirty="0"/>
              <a:t> et al.,</a:t>
            </a:r>
            <a:r>
              <a:rPr lang="ja-JP" altLang="en-US" dirty="0"/>
              <a:t> </a:t>
            </a:r>
            <a:r>
              <a:rPr lang="en-US" altLang="ja-JP" dirty="0"/>
              <a:t>“CASINO Core Microarchitecture: Generating Out-of-Order Schedules Using Cascaded In-Order Scheduling Windows”, HPCA 2020</a:t>
            </a:r>
          </a:p>
          <a:p>
            <a:r>
              <a:rPr kumimoji="1" lang="ja-JP" altLang="en-US" dirty="0"/>
              <a:t>韓国 延世大学とサムスンのチーム</a:t>
            </a:r>
          </a:p>
        </p:txBody>
      </p:sp>
    </p:spTree>
    <p:extLst>
      <p:ext uri="{BB962C8B-B14F-4D97-AF65-F5344CB8AC3E}">
        <p14:creationId xmlns:p14="http://schemas.microsoft.com/office/powerpoint/2010/main" val="61283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46D78-E46F-452F-9DD7-F403CB9C5E91}"/>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74FFAD0-7D6E-4229-AF69-BC9F1067935D}"/>
              </a:ext>
            </a:extLst>
          </p:cNvPr>
          <p:cNvSpPr>
            <a:spLocks noGrp="1"/>
          </p:cNvSpPr>
          <p:nvPr>
            <p:ph type="body" sz="quarter" idx="10"/>
          </p:nvPr>
        </p:nvSpPr>
        <p:spPr/>
        <p:txBody>
          <a:bodyPr/>
          <a:lstStyle/>
          <a:p>
            <a:r>
              <a:rPr kumimoji="1" lang="en-US" altLang="ja-JP" dirty="0"/>
              <a:t>OoO </a:t>
            </a:r>
            <a:r>
              <a:rPr kumimoji="1" lang="ja-JP" altLang="en-US" dirty="0"/>
              <a:t>プロセッサ</a:t>
            </a:r>
            <a:endParaRPr kumimoji="1" lang="en-US" altLang="ja-JP" dirty="0"/>
          </a:p>
          <a:p>
            <a:pPr lvl="1"/>
            <a:r>
              <a:rPr kumimoji="1" lang="ja-JP" altLang="en-US" dirty="0"/>
              <a:t>高いシングルスレッド性能を得るためには欠かせない</a:t>
            </a:r>
            <a:endParaRPr kumimoji="1" lang="en-US" altLang="ja-JP" dirty="0"/>
          </a:p>
          <a:p>
            <a:r>
              <a:rPr kumimoji="1" lang="ja-JP" altLang="en-US" dirty="0"/>
              <a:t>問題：電力効率がよくない</a:t>
            </a:r>
            <a:endParaRPr kumimoji="1" lang="en-US" altLang="ja-JP" dirty="0"/>
          </a:p>
          <a:p>
            <a:pPr lvl="1"/>
            <a:r>
              <a:rPr kumimoji="1" lang="ja-JP" altLang="en-US" dirty="0"/>
              <a:t>スケジューラやロード・ストア・キューなど</a:t>
            </a:r>
            <a:endParaRPr kumimoji="1" lang="en-US" altLang="ja-JP" dirty="0"/>
          </a:p>
          <a:p>
            <a:pPr lvl="1"/>
            <a:r>
              <a:rPr kumimoji="1" lang="ja-JP" altLang="en-US" dirty="0"/>
              <a:t>多ポートの </a:t>
            </a:r>
            <a:r>
              <a:rPr kumimoji="1" lang="en-US" altLang="ja-JP" dirty="0"/>
              <a:t>RAM </a:t>
            </a:r>
            <a:r>
              <a:rPr kumimoji="1" lang="ja-JP" altLang="en-US" dirty="0"/>
              <a:t>や </a:t>
            </a:r>
            <a:r>
              <a:rPr kumimoji="1" lang="en-US" altLang="ja-JP" dirty="0"/>
              <a:t>CAM </a:t>
            </a:r>
            <a:r>
              <a:rPr kumimoji="1" lang="ja-JP" altLang="en-US" dirty="0"/>
              <a:t>からなる</a:t>
            </a:r>
          </a:p>
        </p:txBody>
      </p:sp>
    </p:spTree>
    <p:extLst>
      <p:ext uri="{BB962C8B-B14F-4D97-AF65-F5344CB8AC3E}">
        <p14:creationId xmlns:p14="http://schemas.microsoft.com/office/powerpoint/2010/main" val="2063810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31F92E4-83D0-43C1-96A2-4C27D41B3061}"/>
              </a:ext>
            </a:extLst>
          </p:cNvPr>
          <p:cNvPicPr>
            <a:picLocks noChangeAspect="1"/>
          </p:cNvPicPr>
          <p:nvPr/>
        </p:nvPicPr>
        <p:blipFill>
          <a:blip r:embed="rId2"/>
          <a:stretch>
            <a:fillRect/>
          </a:stretch>
        </p:blipFill>
        <p:spPr>
          <a:xfrm>
            <a:off x="2951983" y="-1"/>
            <a:ext cx="6208456" cy="3984443"/>
          </a:xfrm>
          <a:prstGeom prst="rect">
            <a:avLst/>
          </a:prstGeom>
        </p:spPr>
      </p:pic>
      <p:sp>
        <p:nvSpPr>
          <p:cNvPr id="2" name="タイトル 1">
            <a:extLst>
              <a:ext uri="{FF2B5EF4-FFF2-40B4-BE49-F238E27FC236}">
                <a16:creationId xmlns:a16="http://schemas.microsoft.com/office/drawing/2014/main" id="{7A20094B-3E71-4C20-AE9A-A6E6941B443C}"/>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C92EE14-9B79-4C58-960F-E385E216ECF9}"/>
              </a:ext>
            </a:extLst>
          </p:cNvPr>
          <p:cNvSpPr>
            <a:spLocks noGrp="1"/>
          </p:cNvSpPr>
          <p:nvPr>
            <p:ph type="body" sz="quarter" idx="10"/>
          </p:nvPr>
        </p:nvSpPr>
        <p:spPr>
          <a:xfrm>
            <a:off x="431954" y="4239009"/>
            <a:ext cx="8280092" cy="1799713"/>
          </a:xfrm>
        </p:spPr>
        <p:txBody>
          <a:bodyPr/>
          <a:lstStyle/>
          <a:p>
            <a:r>
              <a:rPr lang="en-US" altLang="ja-JP" sz="1800" dirty="0"/>
              <a:t>InO </a:t>
            </a:r>
            <a:r>
              <a:rPr lang="ja-JP" altLang="en-US" sz="1800" dirty="0"/>
              <a:t>と </a:t>
            </a:r>
            <a:r>
              <a:rPr lang="en-US" altLang="ja-JP" sz="1800" dirty="0"/>
              <a:t>OoO</a:t>
            </a:r>
          </a:p>
          <a:p>
            <a:pPr lvl="1"/>
            <a:r>
              <a:rPr lang="en-US" altLang="ja-JP" sz="1800" dirty="0"/>
              <a:t>(a) InO </a:t>
            </a:r>
            <a:r>
              <a:rPr lang="ja-JP" altLang="en-US" sz="1800" dirty="0"/>
              <a:t>はプログラムオーダの最も古い部分だけを実行できる</a:t>
            </a:r>
            <a:endParaRPr lang="en-US" altLang="ja-JP" sz="1800" dirty="0"/>
          </a:p>
          <a:p>
            <a:pPr lvl="1"/>
            <a:r>
              <a:rPr lang="en-US" altLang="ja-JP" sz="1800" dirty="0"/>
              <a:t>(b) OoO </a:t>
            </a:r>
            <a:r>
              <a:rPr lang="ja-JP" altLang="en-US" sz="1800" dirty="0"/>
              <a:t>は </a:t>
            </a:r>
            <a:r>
              <a:rPr lang="en-US" altLang="ja-JP" sz="1800" dirty="0"/>
              <a:t>(a) InO </a:t>
            </a:r>
            <a:r>
              <a:rPr lang="ja-JP" altLang="en-US" sz="1800" dirty="0"/>
              <a:t>と違い後続の命令（</a:t>
            </a:r>
            <a:r>
              <a:rPr lang="en-US" altLang="ja-JP" sz="1800" dirty="0"/>
              <a:t>i5,i7,i9</a:t>
            </a:r>
            <a:r>
              <a:rPr lang="ja-JP" altLang="en-US" sz="1800" dirty="0"/>
              <a:t>）を実行できる</a:t>
            </a:r>
            <a:endParaRPr lang="en-US" altLang="ja-JP" sz="1800" dirty="0"/>
          </a:p>
          <a:p>
            <a:r>
              <a:rPr kumimoji="1" lang="ja-JP" altLang="en-US" sz="1800" dirty="0"/>
              <a:t>方針：</a:t>
            </a:r>
            <a:endParaRPr kumimoji="1" lang="en-US" altLang="ja-JP" sz="1800" dirty="0"/>
          </a:p>
          <a:p>
            <a:pPr lvl="1"/>
            <a:r>
              <a:rPr kumimoji="1" lang="en-US" altLang="ja-JP" sz="1800" dirty="0"/>
              <a:t>(c) InO</a:t>
            </a:r>
            <a:r>
              <a:rPr lang="ja-JP" altLang="en-US" sz="1800" dirty="0"/>
              <a:t> に加えて，実行できる若い部分だけを投機的に実行（</a:t>
            </a:r>
            <a:r>
              <a:rPr lang="en-US" altLang="ja-JP" sz="1800" dirty="0" err="1"/>
              <a:t>SpecInO</a:t>
            </a:r>
            <a:r>
              <a:rPr lang="ja-JP" altLang="en-US" sz="1800" dirty="0"/>
              <a:t>）</a:t>
            </a:r>
            <a:endParaRPr lang="en-US" altLang="ja-JP" sz="1800" dirty="0"/>
          </a:p>
          <a:p>
            <a:pPr lvl="1"/>
            <a:r>
              <a:rPr kumimoji="1" lang="en-US" altLang="ja-JP" sz="1800" dirty="0"/>
              <a:t>(d) </a:t>
            </a:r>
            <a:r>
              <a:rPr kumimoji="1" lang="en-US" altLang="ja-JP" sz="1800" dirty="0" err="1"/>
              <a:t>SpecInO</a:t>
            </a:r>
            <a:r>
              <a:rPr kumimoji="1" lang="en-US" altLang="ja-JP" sz="1800" dirty="0"/>
              <a:t> </a:t>
            </a:r>
            <a:r>
              <a:rPr kumimoji="1" lang="ja-JP" altLang="en-US" sz="1800" dirty="0"/>
              <a:t>と </a:t>
            </a:r>
            <a:r>
              <a:rPr kumimoji="1" lang="en-US" altLang="ja-JP" sz="1800" dirty="0" err="1"/>
              <a:t>Ino</a:t>
            </a:r>
            <a:r>
              <a:rPr kumimoji="1" lang="en-US" altLang="ja-JP" sz="1800" dirty="0"/>
              <a:t> </a:t>
            </a:r>
            <a:r>
              <a:rPr kumimoji="1" lang="ja-JP" altLang="en-US" sz="1800" dirty="0"/>
              <a:t>をカスケードして実行</a:t>
            </a:r>
            <a:endParaRPr kumimoji="1" lang="en-US" altLang="ja-JP" sz="1800" dirty="0"/>
          </a:p>
          <a:p>
            <a:pPr lvl="2"/>
            <a:r>
              <a:rPr lang="en-US" altLang="ja-JP" sz="1800" dirty="0" err="1"/>
              <a:t>SpecInO</a:t>
            </a:r>
            <a:r>
              <a:rPr lang="en-US" altLang="ja-JP" sz="1800" dirty="0"/>
              <a:t> </a:t>
            </a:r>
            <a:r>
              <a:rPr lang="ja-JP" altLang="en-US" sz="1800" dirty="0"/>
              <a:t>ですぐに実行できない長レイテンシを後ろの </a:t>
            </a:r>
            <a:r>
              <a:rPr lang="en-US" altLang="ja-JP" sz="1800" dirty="0"/>
              <a:t>InO </a:t>
            </a:r>
            <a:r>
              <a:rPr lang="ja-JP" altLang="en-US" sz="1800" dirty="0"/>
              <a:t>に送る</a:t>
            </a:r>
            <a:endParaRPr kumimoji="1" lang="ja-JP" altLang="en-US" sz="1800" dirty="0"/>
          </a:p>
        </p:txBody>
      </p:sp>
    </p:spTree>
    <p:extLst>
      <p:ext uri="{BB962C8B-B14F-4D97-AF65-F5344CB8AC3E}">
        <p14:creationId xmlns:p14="http://schemas.microsoft.com/office/powerpoint/2010/main" val="1104421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チップ全体の消費エネルギー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088974"/>
                <a:ext cx="8370093" cy="5219751"/>
              </a:xfrm>
            </p:spPr>
            <p:txBody>
              <a:bodyPr/>
              <a:lstStyle/>
              <a:p>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倍にスケーリングした場合，チップ全体では，</a:t>
                </a:r>
                <a:endParaRPr lang="en-US" altLang="ja-JP" dirty="0"/>
              </a:p>
              <a:p>
                <a:pPr lvl="1"/>
                <a:r>
                  <a:rPr lang="ja-JP" altLang="en-US" dirty="0"/>
                  <a:t>個々のトランジスタのエネルギー：　</a:t>
                </a:r>
                <a:r>
                  <a:rPr lang="en-US" altLang="ja-JP" dirty="0"/>
                  <a:t>	</a:t>
                </a:r>
                <a14:m>
                  <m:oMath xmlns:m="http://schemas.openxmlformats.org/officeDocument/2006/math">
                    <m:r>
                      <a:rPr lang="en-US" altLang="ja-JP" i="1" dirty="0" smtClean="0">
                        <a:latin typeface="Cambria Math" panose="02040503050406030204" pitchFamily="18" charset="0"/>
                      </a:rPr>
                      <m:t>1/</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3</m:t>
                        </m:r>
                      </m:sup>
                    </m:sSup>
                  </m:oMath>
                </a14:m>
                <a:endParaRPr lang="en-US" altLang="ja-JP" dirty="0"/>
              </a:p>
              <a:p>
                <a:pPr lvl="1"/>
                <a:r>
                  <a:rPr lang="ja-JP" altLang="en-US" dirty="0"/>
                  <a:t>トランジスタの個数：　</a:t>
                </a:r>
                <a:r>
                  <a:rPr lang="en-US" altLang="ja-JP" dirty="0"/>
                  <a:t>			</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2</m:t>
                        </m:r>
                      </m:sup>
                    </m:sSup>
                  </m:oMath>
                </a14:m>
                <a:endParaRPr lang="en-US" altLang="ja-JP" dirty="0"/>
              </a:p>
              <a:p>
                <a:pPr lvl="1"/>
                <a:r>
                  <a:rPr lang="ja-JP" altLang="en-US" dirty="0"/>
                  <a:t>周波数（動作回数）：　</a:t>
                </a:r>
                <a:r>
                  <a:rPr lang="en-US" altLang="ja-JP" dirty="0"/>
                  <a:t>			</a:t>
                </a:r>
                <a14:m>
                  <m:oMath xmlns:m="http://schemas.openxmlformats.org/officeDocument/2006/math">
                    <m:r>
                      <a:rPr lang="en-US" altLang="ja-JP" i="1" dirty="0">
                        <a:latin typeface="Cambria Math" panose="02040503050406030204" pitchFamily="18" charset="0"/>
                      </a:rPr>
                      <m:t>𝐾</m:t>
                    </m:r>
                  </m:oMath>
                </a14:m>
                <a:endParaRPr lang="en-US" altLang="ja-JP" dirty="0"/>
              </a:p>
              <a:p>
                <a:pPr lvl="1"/>
                <a:r>
                  <a:rPr lang="ja-JP" altLang="en-US" dirty="0"/>
                  <a:t>全体の消費エネルギー：</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oMath>
                </a14:m>
                <a:endParaRPr lang="en-US" altLang="ja-JP" dirty="0">
                  <a:solidFill>
                    <a:schemeClr val="accent5"/>
                  </a:solidFill>
                </a:endParaRPr>
              </a:p>
              <a:p>
                <a:r>
                  <a:rPr lang="ja-JP" altLang="en-US" dirty="0"/>
                  <a:t>まとめると，スケーリングによって</a:t>
                </a:r>
                <a:endParaRPr lang="en-US" altLang="ja-JP" dirty="0"/>
              </a:p>
              <a:p>
                <a:pPr lvl="1"/>
                <a:r>
                  <a:rPr lang="ja-JP" altLang="en-US" dirty="0">
                    <a:solidFill>
                      <a:schemeClr val="accent5"/>
                    </a:solidFill>
                  </a:rPr>
                  <a:t>同じ大きさのチップに搭載できる回路量が増えるのはもちろん，</a:t>
                </a:r>
                <a:endParaRPr lang="en-US" altLang="ja-JP" dirty="0">
                  <a:solidFill>
                    <a:schemeClr val="accent5"/>
                  </a:solidFill>
                </a:endParaRPr>
              </a:p>
              <a:p>
                <a:pPr lvl="1"/>
                <a:r>
                  <a:rPr lang="ja-JP" altLang="en-US" dirty="0">
                    <a:solidFill>
                      <a:schemeClr val="accent5"/>
                    </a:solidFill>
                  </a:rPr>
                  <a:t>消費エネルギーは一定のまま，</a:t>
                </a:r>
                <a:endParaRPr lang="en-US" altLang="ja-JP" dirty="0">
                  <a:solidFill>
                    <a:schemeClr val="accent5"/>
                  </a:solidFill>
                </a:endParaRPr>
              </a:p>
              <a:p>
                <a:pPr lvl="1"/>
                <a:r>
                  <a:rPr lang="ja-JP" altLang="en-US" dirty="0">
                    <a:solidFill>
                      <a:schemeClr val="accent5"/>
                    </a:solidFill>
                  </a:rPr>
                  <a:t>周波数もすごい向上！</a:t>
                </a:r>
                <a:endParaRPr lang="en-US" altLang="ja-JP"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088974"/>
                <a:ext cx="8370093" cy="5219751"/>
              </a:xfrm>
              <a:blipFill rotWithShape="0">
                <a:blip r:embed="rId3"/>
                <a:stretch>
                  <a:fillRect l="-6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140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C6B6A-863D-4AE9-962B-18370865F829}"/>
              </a:ext>
            </a:extLst>
          </p:cNvPr>
          <p:cNvSpPr>
            <a:spLocks noGrp="1"/>
          </p:cNvSpPr>
          <p:nvPr>
            <p:ph type="title"/>
          </p:nvPr>
        </p:nvSpPr>
        <p:spPr/>
        <p:txBody>
          <a:bodyPr/>
          <a:lstStyle/>
          <a:p>
            <a:r>
              <a:rPr kumimoji="1" lang="en-US" altLang="ja-JP" dirty="0"/>
              <a:t>S-IQ </a:t>
            </a:r>
            <a:r>
              <a:rPr kumimoji="1" lang="ja-JP" altLang="en-US" dirty="0"/>
              <a:t>と </a:t>
            </a:r>
            <a:r>
              <a:rPr kumimoji="1" lang="en-US" altLang="ja-JP" dirty="0"/>
              <a:t>IQ </a:t>
            </a:r>
            <a:r>
              <a:rPr kumimoji="1" lang="ja-JP" altLang="en-US" dirty="0"/>
              <a:t>がカスケードされた構造</a:t>
            </a:r>
            <a:br>
              <a:rPr kumimoji="1" lang="en-US" altLang="ja-JP" dirty="0"/>
            </a:br>
            <a:r>
              <a:rPr kumimoji="1" lang="ja-JP" altLang="en-US" dirty="0"/>
              <a:t>（</a:t>
            </a:r>
            <a:r>
              <a:rPr lang="en-US" altLang="ja-JP" dirty="0" err="1"/>
              <a:t>CAScaded</a:t>
            </a:r>
            <a:r>
              <a:rPr lang="en-US" altLang="ja-JP" dirty="0"/>
              <a:t> IN-Order: CASINO</a:t>
            </a:r>
            <a:r>
              <a:rPr kumimoji="1" lang="ja-JP" altLang="en-US" dirty="0"/>
              <a:t>）</a:t>
            </a:r>
          </a:p>
        </p:txBody>
      </p:sp>
      <p:sp>
        <p:nvSpPr>
          <p:cNvPr id="3" name="テキスト プレースホルダー 2">
            <a:extLst>
              <a:ext uri="{FF2B5EF4-FFF2-40B4-BE49-F238E27FC236}">
                <a16:creationId xmlns:a16="http://schemas.microsoft.com/office/drawing/2014/main" id="{B8573C57-C3D2-4A66-BAC3-DAEB33093F7B}"/>
              </a:ext>
            </a:extLst>
          </p:cNvPr>
          <p:cNvSpPr>
            <a:spLocks noGrp="1"/>
          </p:cNvSpPr>
          <p:nvPr>
            <p:ph type="body" sz="quarter" idx="10"/>
          </p:nvPr>
        </p:nvSpPr>
        <p:spPr>
          <a:xfrm>
            <a:off x="611956" y="3699004"/>
            <a:ext cx="8280092" cy="2609722"/>
          </a:xfrm>
        </p:spPr>
        <p:txBody>
          <a:bodyPr/>
          <a:lstStyle/>
          <a:p>
            <a:r>
              <a:rPr kumimoji="1" lang="ja-JP" altLang="en-US" dirty="0"/>
              <a:t>デコードされた命令は </a:t>
            </a:r>
            <a:r>
              <a:rPr kumimoji="1" lang="en-US" altLang="ja-JP" dirty="0"/>
              <a:t>S-IQ </a:t>
            </a:r>
            <a:r>
              <a:rPr kumimoji="1" lang="ja-JP" altLang="en-US" dirty="0"/>
              <a:t>に入る</a:t>
            </a:r>
            <a:endParaRPr kumimoji="1" lang="en-US" altLang="ja-JP" dirty="0"/>
          </a:p>
          <a:p>
            <a:pPr lvl="1"/>
            <a:r>
              <a:rPr kumimoji="1" lang="ja-JP" altLang="en-US" dirty="0"/>
              <a:t>既に依存が満たされている場合は，そこで投機的に発行</a:t>
            </a:r>
            <a:endParaRPr kumimoji="1" lang="en-US" altLang="ja-JP" dirty="0"/>
          </a:p>
          <a:p>
            <a:pPr lvl="1"/>
            <a:r>
              <a:rPr kumimoji="1" lang="ja-JP" altLang="en-US" dirty="0"/>
              <a:t>メモリに関して投機をかけている（だと思う）</a:t>
            </a:r>
            <a:endParaRPr kumimoji="1" lang="en-US" altLang="ja-JP" dirty="0"/>
          </a:p>
          <a:p>
            <a:pPr lvl="1"/>
            <a:r>
              <a:rPr kumimoji="1" lang="en-US" altLang="ja-JP" dirty="0"/>
              <a:t>LSQ </a:t>
            </a:r>
            <a:r>
              <a:rPr kumimoji="1" lang="ja-JP" altLang="en-US" dirty="0"/>
              <a:t>を使わずに，ロード再実行系の投機</a:t>
            </a:r>
            <a:r>
              <a:rPr kumimoji="1" lang="en-US" altLang="ja-JP" dirty="0"/>
              <a:t>/</a:t>
            </a:r>
            <a:r>
              <a:rPr kumimoji="1" lang="ja-JP" altLang="en-US" dirty="0"/>
              <a:t>検証を行う</a:t>
            </a:r>
            <a:endParaRPr kumimoji="1" lang="en-US" altLang="ja-JP" dirty="0"/>
          </a:p>
          <a:p>
            <a:r>
              <a:rPr kumimoji="1" lang="en-US" altLang="ja-JP" dirty="0"/>
              <a:t>S-IQ </a:t>
            </a:r>
            <a:r>
              <a:rPr kumimoji="1" lang="ja-JP" altLang="en-US" dirty="0"/>
              <a:t>ですぐ発行できなかった命令は </a:t>
            </a:r>
            <a:r>
              <a:rPr kumimoji="1" lang="en-US" altLang="ja-JP" dirty="0"/>
              <a:t>S-IQ </a:t>
            </a:r>
            <a:r>
              <a:rPr kumimoji="1" lang="ja-JP" altLang="en-US" dirty="0"/>
              <a:t>を抜けて </a:t>
            </a:r>
            <a:r>
              <a:rPr kumimoji="1" lang="en-US" altLang="ja-JP" dirty="0"/>
              <a:t>IQ </a:t>
            </a:r>
            <a:r>
              <a:rPr kumimoji="1" lang="ja-JP" altLang="en-US" dirty="0"/>
              <a:t>に</a:t>
            </a:r>
            <a:endParaRPr kumimoji="1" lang="en-US" altLang="ja-JP" dirty="0"/>
          </a:p>
          <a:p>
            <a:pPr lvl="1"/>
            <a:r>
              <a:rPr kumimoji="1" lang="ja-JP" altLang="en-US" dirty="0"/>
              <a:t>ここでは </a:t>
            </a:r>
            <a:r>
              <a:rPr kumimoji="1" lang="en-US" altLang="ja-JP" dirty="0"/>
              <a:t>in-order </a:t>
            </a:r>
            <a:r>
              <a:rPr kumimoji="1" lang="ja-JP" altLang="en-US" dirty="0"/>
              <a:t>に実行</a:t>
            </a:r>
          </a:p>
        </p:txBody>
      </p:sp>
      <p:pic>
        <p:nvPicPr>
          <p:cNvPr id="5" name="図 4">
            <a:extLst>
              <a:ext uri="{FF2B5EF4-FFF2-40B4-BE49-F238E27FC236}">
                <a16:creationId xmlns:a16="http://schemas.microsoft.com/office/drawing/2014/main" id="{6DD409DF-06BE-4E6C-9A0F-8E6AC465C86C}"/>
              </a:ext>
            </a:extLst>
          </p:cNvPr>
          <p:cNvPicPr>
            <a:picLocks noChangeAspect="1"/>
          </p:cNvPicPr>
          <p:nvPr/>
        </p:nvPicPr>
        <p:blipFill>
          <a:blip r:embed="rId2"/>
          <a:stretch>
            <a:fillRect/>
          </a:stretch>
        </p:blipFill>
        <p:spPr>
          <a:xfrm>
            <a:off x="2305" y="1448978"/>
            <a:ext cx="9144000" cy="1687490"/>
          </a:xfrm>
          <a:prstGeom prst="rect">
            <a:avLst/>
          </a:prstGeom>
        </p:spPr>
      </p:pic>
    </p:spTree>
    <p:extLst>
      <p:ext uri="{BB962C8B-B14F-4D97-AF65-F5344CB8AC3E}">
        <p14:creationId xmlns:p14="http://schemas.microsoft.com/office/powerpoint/2010/main" val="69331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2C8FB-A79A-4CD1-9802-0919B4EC227E}"/>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E70931D-65CF-4D5D-BA47-B46C20245E56}"/>
              </a:ext>
            </a:extLst>
          </p:cNvPr>
          <p:cNvSpPr>
            <a:spLocks noGrp="1"/>
          </p:cNvSpPr>
          <p:nvPr>
            <p:ph type="body" sz="quarter" idx="10"/>
          </p:nvPr>
        </p:nvSpPr>
        <p:spPr>
          <a:xfrm>
            <a:off x="611956" y="5769026"/>
            <a:ext cx="8280092" cy="719701"/>
          </a:xfrm>
        </p:spPr>
        <p:txBody>
          <a:bodyPr/>
          <a:lstStyle/>
          <a:p>
            <a:r>
              <a:rPr kumimoji="1" lang="en-US" altLang="ja-JP" dirty="0"/>
              <a:t>InO </a:t>
            </a:r>
            <a:r>
              <a:rPr kumimoji="1" lang="ja-JP" altLang="en-US" dirty="0"/>
              <a:t>よりは大分性能が高く，</a:t>
            </a:r>
            <a:r>
              <a:rPr kumimoji="1" lang="en-US" altLang="ja-JP" dirty="0"/>
              <a:t>OoO </a:t>
            </a:r>
            <a:r>
              <a:rPr kumimoji="1" lang="ja-JP" altLang="en-US" dirty="0"/>
              <a:t>に迫る性能が出せる</a:t>
            </a:r>
          </a:p>
        </p:txBody>
      </p:sp>
      <p:pic>
        <p:nvPicPr>
          <p:cNvPr id="7" name="図 6">
            <a:extLst>
              <a:ext uri="{FF2B5EF4-FFF2-40B4-BE49-F238E27FC236}">
                <a16:creationId xmlns:a16="http://schemas.microsoft.com/office/drawing/2014/main" id="{E5C22EA4-29B0-447B-A7A5-25D96AE26754}"/>
              </a:ext>
            </a:extLst>
          </p:cNvPr>
          <p:cNvPicPr>
            <a:picLocks noChangeAspect="1"/>
          </p:cNvPicPr>
          <p:nvPr/>
        </p:nvPicPr>
        <p:blipFill>
          <a:blip r:embed="rId2"/>
          <a:stretch>
            <a:fillRect/>
          </a:stretch>
        </p:blipFill>
        <p:spPr>
          <a:xfrm>
            <a:off x="2501977" y="3248998"/>
            <a:ext cx="4448343" cy="2248906"/>
          </a:xfrm>
          <a:prstGeom prst="rect">
            <a:avLst/>
          </a:prstGeom>
        </p:spPr>
      </p:pic>
      <p:pic>
        <p:nvPicPr>
          <p:cNvPr id="9" name="図 8">
            <a:extLst>
              <a:ext uri="{FF2B5EF4-FFF2-40B4-BE49-F238E27FC236}">
                <a16:creationId xmlns:a16="http://schemas.microsoft.com/office/drawing/2014/main" id="{4B09490E-72BE-4669-82FE-5D205633D7CE}"/>
              </a:ext>
            </a:extLst>
          </p:cNvPr>
          <p:cNvPicPr>
            <a:picLocks noChangeAspect="1"/>
          </p:cNvPicPr>
          <p:nvPr/>
        </p:nvPicPr>
        <p:blipFill>
          <a:blip r:embed="rId3"/>
          <a:stretch>
            <a:fillRect/>
          </a:stretch>
        </p:blipFill>
        <p:spPr>
          <a:xfrm>
            <a:off x="71950" y="998973"/>
            <a:ext cx="8910099" cy="2227525"/>
          </a:xfrm>
          <a:prstGeom prst="rect">
            <a:avLst/>
          </a:prstGeom>
        </p:spPr>
      </p:pic>
    </p:spTree>
    <p:extLst>
      <p:ext uri="{BB962C8B-B14F-4D97-AF65-F5344CB8AC3E}">
        <p14:creationId xmlns:p14="http://schemas.microsoft.com/office/powerpoint/2010/main" val="3762016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49E32F-B708-4209-AA42-0E3718C241F3}"/>
              </a:ext>
            </a:extLst>
          </p:cNvPr>
          <p:cNvSpPr>
            <a:spLocks noGrp="1"/>
          </p:cNvSpPr>
          <p:nvPr>
            <p:ph type="title"/>
          </p:nvPr>
        </p:nvSpPr>
        <p:spPr/>
        <p:txBody>
          <a:bodyPr/>
          <a:lstStyle/>
          <a:p>
            <a:r>
              <a:rPr kumimoji="1" lang="ja-JP" altLang="en-US" sz="2400" dirty="0"/>
              <a:t>関連研究：</a:t>
            </a:r>
            <a:r>
              <a:rPr kumimoji="1" lang="en-US" altLang="ja-JP" sz="2400" dirty="0"/>
              <a:t>InO </a:t>
            </a:r>
            <a:r>
              <a:rPr kumimoji="1" lang="ja-JP" altLang="en-US" sz="2400" dirty="0"/>
              <a:t>パイプがカスケードされたアーキテクチャ</a:t>
            </a:r>
            <a:endParaRPr kumimoji="1" lang="ja-JP" altLang="en-US" sz="1600" dirty="0"/>
          </a:p>
        </p:txBody>
      </p:sp>
      <p:sp>
        <p:nvSpPr>
          <p:cNvPr id="3" name="テキスト プレースホルダー 2">
            <a:extLst>
              <a:ext uri="{FF2B5EF4-FFF2-40B4-BE49-F238E27FC236}">
                <a16:creationId xmlns:a16="http://schemas.microsoft.com/office/drawing/2014/main" id="{5B2B1F9D-5F65-43A3-B4B6-5D2757172ED8}"/>
              </a:ext>
            </a:extLst>
          </p:cNvPr>
          <p:cNvSpPr>
            <a:spLocks noGrp="1"/>
          </p:cNvSpPr>
          <p:nvPr>
            <p:ph type="body" sz="quarter" idx="10"/>
          </p:nvPr>
        </p:nvSpPr>
        <p:spPr>
          <a:xfrm>
            <a:off x="0" y="5679025"/>
            <a:ext cx="8892048" cy="1079705"/>
          </a:xfrm>
        </p:spPr>
        <p:txBody>
          <a:bodyPr/>
          <a:lstStyle/>
          <a:p>
            <a:pPr lvl="1"/>
            <a:r>
              <a:rPr lang="en-US" altLang="ja-JP" sz="1600" dirty="0"/>
              <a:t>Ronald D. Barnes et al. “Flea-flicker”∗ </a:t>
            </a:r>
            <a:r>
              <a:rPr lang="en-US" altLang="ja-JP" sz="1600" dirty="0" err="1"/>
              <a:t>Multipass</a:t>
            </a:r>
            <a:r>
              <a:rPr lang="en-US" altLang="ja-JP" sz="1600" dirty="0"/>
              <a:t> Pipelining: An Alternative to the High-Power Out-of-Order Offense, MICRO 2005</a:t>
            </a:r>
          </a:p>
          <a:p>
            <a:pPr lvl="1"/>
            <a:r>
              <a:rPr lang="en-US" altLang="ja-JP" sz="1600" dirty="0"/>
              <a:t>Ryota Shioya et al., “A Front-end Execution Architecture for High Energy Efficiency”, MICRO 2014</a:t>
            </a:r>
            <a:endParaRPr kumimoji="1" lang="ja-JP" altLang="en-US" sz="1600" dirty="0"/>
          </a:p>
        </p:txBody>
      </p:sp>
      <p:pic>
        <p:nvPicPr>
          <p:cNvPr id="47" name="図 46">
            <a:extLst>
              <a:ext uri="{FF2B5EF4-FFF2-40B4-BE49-F238E27FC236}">
                <a16:creationId xmlns:a16="http://schemas.microsoft.com/office/drawing/2014/main" id="{8846171E-0022-417A-89CE-F0A119E82B8B}"/>
              </a:ext>
            </a:extLst>
          </p:cNvPr>
          <p:cNvPicPr>
            <a:picLocks noChangeAspect="1"/>
          </p:cNvPicPr>
          <p:nvPr/>
        </p:nvPicPr>
        <p:blipFill>
          <a:blip r:embed="rId2"/>
          <a:stretch>
            <a:fillRect/>
          </a:stretch>
        </p:blipFill>
        <p:spPr>
          <a:xfrm>
            <a:off x="2093208" y="908972"/>
            <a:ext cx="5628827" cy="2430027"/>
          </a:xfrm>
          <a:prstGeom prst="rect">
            <a:avLst/>
          </a:prstGeom>
        </p:spPr>
      </p:pic>
      <p:pic>
        <p:nvPicPr>
          <p:cNvPr id="49" name="図 48">
            <a:extLst>
              <a:ext uri="{FF2B5EF4-FFF2-40B4-BE49-F238E27FC236}">
                <a16:creationId xmlns:a16="http://schemas.microsoft.com/office/drawing/2014/main" id="{7FE1BFD3-8EE9-40E9-A22F-0665C61680F4}"/>
              </a:ext>
            </a:extLst>
          </p:cNvPr>
          <p:cNvPicPr>
            <a:picLocks noChangeAspect="1"/>
          </p:cNvPicPr>
          <p:nvPr/>
        </p:nvPicPr>
        <p:blipFill>
          <a:blip r:embed="rId3"/>
          <a:stretch>
            <a:fillRect/>
          </a:stretch>
        </p:blipFill>
        <p:spPr>
          <a:xfrm>
            <a:off x="2951982" y="3338999"/>
            <a:ext cx="4863916" cy="2250025"/>
          </a:xfrm>
          <a:prstGeom prst="rect">
            <a:avLst/>
          </a:prstGeom>
        </p:spPr>
      </p:pic>
      <p:sp>
        <p:nvSpPr>
          <p:cNvPr id="50" name="正方形/長方形 49">
            <a:extLst>
              <a:ext uri="{FF2B5EF4-FFF2-40B4-BE49-F238E27FC236}">
                <a16:creationId xmlns:a16="http://schemas.microsoft.com/office/drawing/2014/main" id="{133446A4-C883-4A2F-8F40-ED83A27EAFCA}"/>
              </a:ext>
            </a:extLst>
          </p:cNvPr>
          <p:cNvSpPr/>
          <p:nvPr/>
        </p:nvSpPr>
        <p:spPr bwMode="auto">
          <a:xfrm>
            <a:off x="251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Flea-flicker</a:t>
            </a:r>
          </a:p>
          <a:p>
            <a:r>
              <a:rPr kumimoji="1" lang="en-US" altLang="ja-JP" dirty="0">
                <a:solidFill>
                  <a:schemeClr val="accent5"/>
                </a:solidFill>
              </a:rPr>
              <a:t>InO + InO</a:t>
            </a:r>
            <a:endParaRPr kumimoji="1" lang="ja-JP" altLang="en-US" dirty="0">
              <a:solidFill>
                <a:schemeClr val="accent5"/>
              </a:solidFill>
            </a:endParaRPr>
          </a:p>
        </p:txBody>
      </p:sp>
      <p:sp>
        <p:nvSpPr>
          <p:cNvPr id="51" name="正方形/長方形 50">
            <a:extLst>
              <a:ext uri="{FF2B5EF4-FFF2-40B4-BE49-F238E27FC236}">
                <a16:creationId xmlns:a16="http://schemas.microsoft.com/office/drawing/2014/main" id="{873F4EE8-303B-4166-BC97-7CB68465AE90}"/>
              </a:ext>
            </a:extLst>
          </p:cNvPr>
          <p:cNvSpPr/>
          <p:nvPr/>
        </p:nvSpPr>
        <p:spPr bwMode="auto">
          <a:xfrm>
            <a:off x="251952" y="3429000"/>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FXA</a:t>
            </a:r>
          </a:p>
          <a:p>
            <a:r>
              <a:rPr kumimoji="1" lang="ja-JP" altLang="en-US" dirty="0">
                <a:solidFill>
                  <a:schemeClr val="accent5"/>
                </a:solidFill>
              </a:rPr>
              <a:t>多段 </a:t>
            </a:r>
            <a:r>
              <a:rPr kumimoji="1" lang="en-US" altLang="ja-JP" dirty="0">
                <a:solidFill>
                  <a:schemeClr val="accent5"/>
                </a:solidFill>
              </a:rPr>
              <a:t>InO + </a:t>
            </a:r>
            <a:r>
              <a:rPr kumimoji="1" lang="ja-JP" altLang="en-US" dirty="0">
                <a:solidFill>
                  <a:schemeClr val="accent6"/>
                </a:solidFill>
              </a:rPr>
              <a:t>小</a:t>
            </a:r>
            <a:r>
              <a:rPr kumimoji="1" lang="en-US" altLang="ja-JP" dirty="0">
                <a:solidFill>
                  <a:schemeClr val="accent6"/>
                </a:solidFill>
              </a:rPr>
              <a:t> OoO</a:t>
            </a:r>
            <a:endParaRPr kumimoji="1" lang="ja-JP" altLang="en-US" dirty="0">
              <a:solidFill>
                <a:schemeClr val="accent6"/>
              </a:solidFill>
            </a:endParaRPr>
          </a:p>
        </p:txBody>
      </p:sp>
      <p:sp>
        <p:nvSpPr>
          <p:cNvPr id="52" name="四角形: 角を丸くする 51">
            <a:extLst>
              <a:ext uri="{FF2B5EF4-FFF2-40B4-BE49-F238E27FC236}">
                <a16:creationId xmlns:a16="http://schemas.microsoft.com/office/drawing/2014/main" id="{3D5C267B-AC8E-4718-9DAD-02BD039A9BC1}"/>
              </a:ext>
            </a:extLst>
          </p:cNvPr>
          <p:cNvSpPr/>
          <p:nvPr/>
        </p:nvSpPr>
        <p:spPr bwMode="auto">
          <a:xfrm>
            <a:off x="3941994" y="908972"/>
            <a:ext cx="1620017"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四角形: 角を丸くする 52">
            <a:extLst>
              <a:ext uri="{FF2B5EF4-FFF2-40B4-BE49-F238E27FC236}">
                <a16:creationId xmlns:a16="http://schemas.microsoft.com/office/drawing/2014/main" id="{189BF622-187F-48B1-8508-A828DD474253}"/>
              </a:ext>
            </a:extLst>
          </p:cNvPr>
          <p:cNvSpPr/>
          <p:nvPr/>
        </p:nvSpPr>
        <p:spPr bwMode="auto">
          <a:xfrm>
            <a:off x="5742013" y="908972"/>
            <a:ext cx="1800020"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4" name="四角形: 角を丸くする 53">
            <a:extLst>
              <a:ext uri="{FF2B5EF4-FFF2-40B4-BE49-F238E27FC236}">
                <a16:creationId xmlns:a16="http://schemas.microsoft.com/office/drawing/2014/main" id="{EA9E12BE-F278-4B74-89D3-6518EDC1B352}"/>
              </a:ext>
            </a:extLst>
          </p:cNvPr>
          <p:cNvSpPr/>
          <p:nvPr/>
        </p:nvSpPr>
        <p:spPr bwMode="auto">
          <a:xfrm>
            <a:off x="3941994" y="3338999"/>
            <a:ext cx="1620018" cy="1890021"/>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5" name="四角形: 角を丸くする 54">
            <a:extLst>
              <a:ext uri="{FF2B5EF4-FFF2-40B4-BE49-F238E27FC236}">
                <a16:creationId xmlns:a16="http://schemas.microsoft.com/office/drawing/2014/main" id="{33B38C12-E5AF-49AC-B4B3-FCA36366E8B2}"/>
              </a:ext>
            </a:extLst>
          </p:cNvPr>
          <p:cNvSpPr/>
          <p:nvPr/>
        </p:nvSpPr>
        <p:spPr bwMode="auto">
          <a:xfrm>
            <a:off x="5723961" y="3338999"/>
            <a:ext cx="1800020" cy="1890021"/>
          </a:xfrm>
          <a:prstGeom prst="roundRect">
            <a:avLst/>
          </a:prstGeom>
          <a:solidFill>
            <a:schemeClr val="accent5">
              <a:alpha val="10000"/>
            </a:schemeClr>
          </a:solidFill>
          <a:ln>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latin typeface="+mn-ea"/>
            </a:endParaRPr>
          </a:p>
        </p:txBody>
      </p:sp>
    </p:spTree>
    <p:extLst>
      <p:ext uri="{BB962C8B-B14F-4D97-AF65-F5344CB8AC3E}">
        <p14:creationId xmlns:p14="http://schemas.microsoft.com/office/powerpoint/2010/main" val="420513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4FA3E-CB5A-49D5-9A8B-3B85D3BA0F78}"/>
              </a:ext>
            </a:extLst>
          </p:cNvPr>
          <p:cNvSpPr>
            <a:spLocks noGrp="1"/>
          </p:cNvSpPr>
          <p:nvPr>
            <p:ph type="title"/>
          </p:nvPr>
        </p:nvSpPr>
        <p:spPr/>
        <p:txBody>
          <a:bodyPr/>
          <a:lstStyle/>
          <a:p>
            <a:r>
              <a:rPr kumimoji="1" lang="ja-JP" altLang="en-US" dirty="0"/>
              <a:t>投機的なベクトル実行</a:t>
            </a:r>
          </a:p>
        </p:txBody>
      </p:sp>
      <p:sp>
        <p:nvSpPr>
          <p:cNvPr id="3" name="テキスト プレースホルダー 2">
            <a:extLst>
              <a:ext uri="{FF2B5EF4-FFF2-40B4-BE49-F238E27FC236}">
                <a16:creationId xmlns:a16="http://schemas.microsoft.com/office/drawing/2014/main" id="{E6FEA8AB-7E3D-4D6D-AF07-39BE50D4D57B}"/>
              </a:ext>
            </a:extLst>
          </p:cNvPr>
          <p:cNvSpPr>
            <a:spLocks noGrp="1"/>
          </p:cNvSpPr>
          <p:nvPr>
            <p:ph type="body" sz="quarter" idx="10"/>
          </p:nvPr>
        </p:nvSpPr>
        <p:spPr/>
        <p:txBody>
          <a:bodyPr/>
          <a:lstStyle/>
          <a:p>
            <a:r>
              <a:rPr lang="en-US" altLang="ja-JP" dirty="0"/>
              <a:t>Peng Sun</a:t>
            </a:r>
            <a:r>
              <a:rPr lang="ja-JP" altLang="en-US" dirty="0"/>
              <a:t> </a:t>
            </a:r>
            <a:r>
              <a:rPr lang="en-US" altLang="ja-JP" dirty="0"/>
              <a:t>et</a:t>
            </a:r>
            <a:r>
              <a:rPr lang="ja-JP" altLang="en-US" dirty="0"/>
              <a:t> </a:t>
            </a:r>
            <a:r>
              <a:rPr lang="en-US" altLang="ja-JP" dirty="0"/>
              <a:t>al.,</a:t>
            </a:r>
            <a:r>
              <a:rPr lang="ja-JP" altLang="en-US" dirty="0"/>
              <a:t> </a:t>
            </a:r>
            <a:r>
              <a:rPr lang="en-US" altLang="ja-JP" dirty="0"/>
              <a:t>“Speculative </a:t>
            </a:r>
            <a:r>
              <a:rPr lang="en-US" altLang="ja-JP" dirty="0" err="1"/>
              <a:t>Vectorisation</a:t>
            </a:r>
            <a:r>
              <a:rPr lang="en-US" altLang="ja-JP" dirty="0"/>
              <a:t> with Selective Replay”, ISCA 2021</a:t>
            </a:r>
          </a:p>
          <a:p>
            <a:r>
              <a:rPr kumimoji="1" lang="ja-JP" altLang="en-US" dirty="0"/>
              <a:t>ケンブリッジ大学と </a:t>
            </a:r>
            <a:r>
              <a:rPr kumimoji="1" lang="en-US" altLang="ja-JP" dirty="0"/>
              <a:t>ARM </a:t>
            </a:r>
            <a:r>
              <a:rPr kumimoji="1" lang="ja-JP" altLang="en-US" dirty="0"/>
              <a:t>のチーム</a:t>
            </a:r>
          </a:p>
        </p:txBody>
      </p:sp>
    </p:spTree>
    <p:extLst>
      <p:ext uri="{BB962C8B-B14F-4D97-AF65-F5344CB8AC3E}">
        <p14:creationId xmlns:p14="http://schemas.microsoft.com/office/powerpoint/2010/main" val="399695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FC7D6-C1A5-4313-9F6C-C1F0C1C1FF43}"/>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F61C02D8-3B01-4650-BE77-28CA80D545AE}"/>
              </a:ext>
            </a:extLst>
          </p:cNvPr>
          <p:cNvSpPr>
            <a:spLocks noGrp="1"/>
          </p:cNvSpPr>
          <p:nvPr>
            <p:ph type="body" sz="quarter" idx="10"/>
          </p:nvPr>
        </p:nvSpPr>
        <p:spPr>
          <a:xfrm>
            <a:off x="611956" y="1088975"/>
            <a:ext cx="8280092" cy="3240036"/>
          </a:xfrm>
        </p:spPr>
        <p:txBody>
          <a:bodyPr/>
          <a:lstStyle/>
          <a:p>
            <a:r>
              <a:rPr kumimoji="1" lang="en-US" altLang="ja-JP" dirty="0"/>
              <a:t>SIMD </a:t>
            </a:r>
            <a:r>
              <a:rPr kumimoji="1" lang="ja-JP" altLang="en-US" dirty="0"/>
              <a:t>命令</a:t>
            </a:r>
            <a:endParaRPr kumimoji="1" lang="en-US" altLang="ja-JP" dirty="0"/>
          </a:p>
          <a:p>
            <a:pPr lvl="1"/>
            <a:r>
              <a:rPr kumimoji="1" lang="en-US" altLang="ja-JP" dirty="0"/>
              <a:t>AVX</a:t>
            </a:r>
            <a:r>
              <a:rPr kumimoji="1" lang="ja-JP" altLang="en-US" dirty="0"/>
              <a:t>，</a:t>
            </a:r>
            <a:r>
              <a:rPr kumimoji="1" lang="en-US" altLang="ja-JP" dirty="0"/>
              <a:t>SVE </a:t>
            </a:r>
            <a:r>
              <a:rPr kumimoji="1" lang="ja-JP" altLang="en-US" dirty="0"/>
              <a:t>など</a:t>
            </a:r>
            <a:endParaRPr kumimoji="1" lang="en-US" altLang="ja-JP" dirty="0"/>
          </a:p>
          <a:p>
            <a:pPr lvl="1"/>
            <a:r>
              <a:rPr kumimoji="1" lang="ja-JP" altLang="en-US" dirty="0"/>
              <a:t>基本的には人手で使うもの</a:t>
            </a:r>
            <a:endParaRPr kumimoji="1" lang="en-US" altLang="ja-JP" dirty="0"/>
          </a:p>
          <a:p>
            <a:pPr lvl="1"/>
            <a:r>
              <a:rPr kumimoji="1" lang="en-US" altLang="ja-JP" dirty="0"/>
              <a:t>HPC </a:t>
            </a:r>
            <a:r>
              <a:rPr kumimoji="1" lang="ja-JP" altLang="en-US" dirty="0"/>
              <a:t>アプリでは一部コンパイラで対応できる</a:t>
            </a:r>
            <a:endParaRPr kumimoji="1" lang="en-US" altLang="ja-JP" dirty="0"/>
          </a:p>
          <a:p>
            <a:r>
              <a:rPr kumimoji="1" lang="ja-JP" altLang="en-US" dirty="0"/>
              <a:t>汎用アプリのコンパイラによる自動 </a:t>
            </a:r>
            <a:r>
              <a:rPr kumimoji="1" lang="en-US" altLang="ja-JP" dirty="0"/>
              <a:t>SIMD </a:t>
            </a:r>
            <a:r>
              <a:rPr kumimoji="1" lang="ja-JP" altLang="en-US" dirty="0"/>
              <a:t>命令化はうまくいかない</a:t>
            </a:r>
            <a:endParaRPr kumimoji="1" lang="en-US" altLang="ja-JP" dirty="0"/>
          </a:p>
          <a:p>
            <a:pPr lvl="1"/>
            <a:r>
              <a:rPr kumimoji="1" lang="ja-JP" altLang="en-US" dirty="0"/>
              <a:t>安全とわかる場合しか変換できない</a:t>
            </a:r>
            <a:endParaRPr kumimoji="1" lang="en-US" altLang="ja-JP" dirty="0"/>
          </a:p>
          <a:p>
            <a:pPr lvl="1"/>
            <a:r>
              <a:rPr kumimoji="1" lang="ja-JP" altLang="en-US" dirty="0"/>
              <a:t>コンパイラによるメモリのエイリアス解析の限界</a:t>
            </a:r>
            <a:endParaRPr kumimoji="1" lang="ja-JP" altLang="en-US" dirty="0">
              <a:latin typeface="Consolas" panose="020B0609020204030204" pitchFamily="49" charset="0"/>
            </a:endParaRPr>
          </a:p>
        </p:txBody>
      </p:sp>
      <p:pic>
        <p:nvPicPr>
          <p:cNvPr id="7" name="図 6">
            <a:extLst>
              <a:ext uri="{FF2B5EF4-FFF2-40B4-BE49-F238E27FC236}">
                <a16:creationId xmlns:a16="http://schemas.microsoft.com/office/drawing/2014/main" id="{6B76B833-9048-471E-8F6E-6C21F4C76D8F}"/>
              </a:ext>
            </a:extLst>
          </p:cNvPr>
          <p:cNvPicPr>
            <a:picLocks noChangeAspect="1"/>
          </p:cNvPicPr>
          <p:nvPr/>
        </p:nvPicPr>
        <p:blipFill>
          <a:blip r:embed="rId2"/>
          <a:stretch>
            <a:fillRect/>
          </a:stretch>
        </p:blipFill>
        <p:spPr>
          <a:xfrm>
            <a:off x="1331964" y="4599013"/>
            <a:ext cx="5832014" cy="2064786"/>
          </a:xfrm>
          <a:prstGeom prst="rect">
            <a:avLst/>
          </a:prstGeom>
        </p:spPr>
      </p:pic>
    </p:spTree>
    <p:extLst>
      <p:ext uri="{BB962C8B-B14F-4D97-AF65-F5344CB8AC3E}">
        <p14:creationId xmlns:p14="http://schemas.microsoft.com/office/powerpoint/2010/main" val="148575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29757-34AE-43A6-8E78-C95E33994581}"/>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A8BD1E3-B1BC-4E1A-9E79-AF2F69A9C588}"/>
              </a:ext>
            </a:extLst>
          </p:cNvPr>
          <p:cNvSpPr>
            <a:spLocks noGrp="1"/>
          </p:cNvSpPr>
          <p:nvPr>
            <p:ph type="body" sz="quarter" idx="10"/>
          </p:nvPr>
        </p:nvSpPr>
        <p:spPr/>
        <p:txBody>
          <a:bodyPr/>
          <a:lstStyle/>
          <a:p>
            <a:r>
              <a:rPr lang="ja-JP" altLang="en-US" dirty="0"/>
              <a:t>観察：</a:t>
            </a:r>
            <a:r>
              <a:rPr lang="en-US" altLang="ja-JP" dirty="0"/>
              <a:t>SPEC CPU </a:t>
            </a:r>
            <a:r>
              <a:rPr lang="ja-JP" altLang="en-US" dirty="0"/>
              <a:t>などのアプリを解析</a:t>
            </a:r>
            <a:endParaRPr lang="en-US" altLang="ja-JP" dirty="0"/>
          </a:p>
          <a:p>
            <a:pPr lvl="1"/>
            <a:r>
              <a:rPr lang="ja-JP" altLang="en-US" dirty="0"/>
              <a:t>すべてのループを</a:t>
            </a:r>
            <a:r>
              <a:rPr lang="en-US" altLang="ja-JP" dirty="0"/>
              <a:t>SIMD </a:t>
            </a:r>
            <a:r>
              <a:rPr lang="ja-JP" altLang="en-US" dirty="0"/>
              <a:t>命令化できた場合は速度が平均 </a:t>
            </a:r>
            <a:r>
              <a:rPr lang="en-US" altLang="ja-JP" dirty="0"/>
              <a:t>2.1 </a:t>
            </a:r>
            <a:r>
              <a:rPr lang="ja-JP" altLang="en-US" dirty="0"/>
              <a:t>倍に</a:t>
            </a:r>
            <a:endParaRPr lang="en-US" altLang="ja-JP" dirty="0"/>
          </a:p>
          <a:p>
            <a:pPr lvl="1"/>
            <a:r>
              <a:rPr lang="ja-JP" altLang="en-US" dirty="0"/>
              <a:t>メモリ依存が不明なループを除外した場合は </a:t>
            </a:r>
            <a:r>
              <a:rPr lang="en-US" altLang="ja-JP" dirty="0"/>
              <a:t>1.02 </a:t>
            </a:r>
            <a:r>
              <a:rPr lang="ja-JP" altLang="en-US" dirty="0"/>
              <a:t>倍</a:t>
            </a:r>
            <a:endParaRPr lang="en-US" altLang="ja-JP" dirty="0"/>
          </a:p>
          <a:p>
            <a:pPr lvl="1"/>
            <a:r>
              <a:rPr lang="en-US" altLang="ja-JP" dirty="0"/>
              <a:t>SIMD </a:t>
            </a:r>
            <a:r>
              <a:rPr lang="ja-JP" altLang="en-US" dirty="0"/>
              <a:t>命令化されないループの </a:t>
            </a:r>
            <a:r>
              <a:rPr lang="en-US" altLang="ja-JP" dirty="0"/>
              <a:t>70</a:t>
            </a:r>
            <a:r>
              <a:rPr lang="ja-JP" altLang="en-US" dirty="0"/>
              <a:t>％ 以上が依メモリ存を持つ</a:t>
            </a:r>
            <a:endParaRPr lang="en-US" altLang="ja-JP" dirty="0"/>
          </a:p>
          <a:p>
            <a:r>
              <a:rPr lang="ja-JP" altLang="en-US" dirty="0"/>
              <a:t>方針：ハードウェアによる投機的実行と選択的に再実行</a:t>
            </a:r>
            <a:endParaRPr lang="en-US" altLang="ja-JP" dirty="0"/>
          </a:p>
          <a:p>
            <a:pPr lvl="1"/>
            <a:r>
              <a:rPr lang="en-US" altLang="ja-JP" dirty="0"/>
              <a:t>SIMD </a:t>
            </a:r>
            <a:r>
              <a:rPr lang="ja-JP" altLang="en-US" dirty="0"/>
              <a:t>命令化されたコードの領域を投機的に実行</a:t>
            </a:r>
            <a:endParaRPr lang="en-US" altLang="ja-JP" dirty="0"/>
          </a:p>
          <a:p>
            <a:pPr lvl="1"/>
            <a:r>
              <a:rPr lang="ja-JP" altLang="en-US" dirty="0"/>
              <a:t>アクセスされたメモリ・アドレスを監視し，依存の違反を特定</a:t>
            </a:r>
            <a:endParaRPr lang="en-US" altLang="ja-JP" dirty="0"/>
          </a:p>
          <a:p>
            <a:pPr lvl="1"/>
            <a:r>
              <a:rPr kumimoji="1" lang="ja-JP" altLang="en-US" dirty="0"/>
              <a:t>誤ったデータを受け取ったレーンだけを選択的に再実行</a:t>
            </a:r>
          </a:p>
        </p:txBody>
      </p:sp>
    </p:spTree>
    <p:extLst>
      <p:ext uri="{BB962C8B-B14F-4D97-AF65-F5344CB8AC3E}">
        <p14:creationId xmlns:p14="http://schemas.microsoft.com/office/powerpoint/2010/main" val="389309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41662-CE0E-42C7-9D89-2CFF8AD0BD51}"/>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AC7C3BF2-5243-43D3-9E28-04B4D7428BB3}"/>
              </a:ext>
            </a:extLst>
          </p:cNvPr>
          <p:cNvSpPr>
            <a:spLocks noGrp="1"/>
          </p:cNvSpPr>
          <p:nvPr>
            <p:ph type="body" sz="quarter" idx="10"/>
          </p:nvPr>
        </p:nvSpPr>
        <p:spPr>
          <a:xfrm>
            <a:off x="251952" y="4689014"/>
            <a:ext cx="8640096" cy="1619711"/>
          </a:xfrm>
        </p:spPr>
        <p:txBody>
          <a:bodyPr/>
          <a:lstStyle/>
          <a:p>
            <a:r>
              <a:rPr kumimoji="1" lang="en-US" altLang="ja-JP" dirty="0" err="1"/>
              <a:t>srv_start</a:t>
            </a:r>
            <a:r>
              <a:rPr kumimoji="1" lang="en-US" altLang="ja-JP" dirty="0"/>
              <a:t>/</a:t>
            </a:r>
            <a:r>
              <a:rPr kumimoji="1" lang="en-US" altLang="ja-JP" dirty="0" err="1"/>
              <a:t>srv_end</a:t>
            </a:r>
            <a:r>
              <a:rPr kumimoji="1" lang="en-US" altLang="ja-JP" dirty="0"/>
              <a:t> </a:t>
            </a:r>
            <a:r>
              <a:rPr kumimoji="1" lang="ja-JP" altLang="en-US" dirty="0"/>
              <a:t>で挟まれた区間を投機実行</a:t>
            </a:r>
            <a:endParaRPr kumimoji="1" lang="en-US" altLang="ja-JP" dirty="0"/>
          </a:p>
          <a:p>
            <a:pPr lvl="1"/>
            <a:r>
              <a:rPr kumimoji="1" lang="ja-JP" altLang="en-US" dirty="0"/>
              <a:t>特定の </a:t>
            </a:r>
            <a:r>
              <a:rPr kumimoji="1" lang="en-US" altLang="ja-JP" dirty="0"/>
              <a:t>SIMD </a:t>
            </a:r>
            <a:r>
              <a:rPr kumimoji="1" lang="ja-JP" altLang="en-US" dirty="0"/>
              <a:t>命令などのみが実行可能</a:t>
            </a:r>
            <a:endParaRPr kumimoji="1" lang="en-US" altLang="ja-JP" dirty="0"/>
          </a:p>
          <a:p>
            <a:r>
              <a:rPr kumimoji="1" lang="en-US" altLang="ja-JP" dirty="0"/>
              <a:t>LSU </a:t>
            </a:r>
            <a:r>
              <a:rPr kumimoji="1" lang="ja-JP" altLang="en-US" dirty="0"/>
              <a:t>で依存違反を動的に検出</a:t>
            </a:r>
            <a:endParaRPr kumimoji="1" lang="en-US" altLang="ja-JP" dirty="0"/>
          </a:p>
          <a:p>
            <a:pPr lvl="1"/>
            <a:r>
              <a:rPr kumimoji="1" lang="ja-JP" altLang="en-US" dirty="0"/>
              <a:t>依存違反があった場合，その命令から違反があったレーンだけリプレイ</a:t>
            </a:r>
          </a:p>
        </p:txBody>
      </p:sp>
      <p:pic>
        <p:nvPicPr>
          <p:cNvPr id="5" name="図 4">
            <a:extLst>
              <a:ext uri="{FF2B5EF4-FFF2-40B4-BE49-F238E27FC236}">
                <a16:creationId xmlns:a16="http://schemas.microsoft.com/office/drawing/2014/main" id="{D6D0B117-C463-4170-933F-735B65286BC5}"/>
              </a:ext>
            </a:extLst>
          </p:cNvPr>
          <p:cNvPicPr>
            <a:picLocks noChangeAspect="1"/>
          </p:cNvPicPr>
          <p:nvPr/>
        </p:nvPicPr>
        <p:blipFill>
          <a:blip r:embed="rId2"/>
          <a:stretch>
            <a:fillRect/>
          </a:stretch>
        </p:blipFill>
        <p:spPr>
          <a:xfrm>
            <a:off x="2507953" y="1588"/>
            <a:ext cx="6654098" cy="2106879"/>
          </a:xfrm>
          <a:prstGeom prst="rect">
            <a:avLst/>
          </a:prstGeom>
        </p:spPr>
      </p:pic>
      <p:pic>
        <p:nvPicPr>
          <p:cNvPr id="7" name="図 6">
            <a:extLst>
              <a:ext uri="{FF2B5EF4-FFF2-40B4-BE49-F238E27FC236}">
                <a16:creationId xmlns:a16="http://schemas.microsoft.com/office/drawing/2014/main" id="{AE4E15DD-C5E1-47BD-A900-AA9DE34D3BDB}"/>
              </a:ext>
            </a:extLst>
          </p:cNvPr>
          <p:cNvPicPr>
            <a:picLocks noChangeAspect="1"/>
          </p:cNvPicPr>
          <p:nvPr/>
        </p:nvPicPr>
        <p:blipFill>
          <a:blip r:embed="rId3"/>
          <a:stretch>
            <a:fillRect/>
          </a:stretch>
        </p:blipFill>
        <p:spPr>
          <a:xfrm>
            <a:off x="4301997" y="2348988"/>
            <a:ext cx="4752002" cy="1847021"/>
          </a:xfrm>
          <a:prstGeom prst="rect">
            <a:avLst/>
          </a:prstGeom>
        </p:spPr>
      </p:pic>
      <p:sp>
        <p:nvSpPr>
          <p:cNvPr id="8" name="四角形: 角を丸くする 7">
            <a:extLst>
              <a:ext uri="{FF2B5EF4-FFF2-40B4-BE49-F238E27FC236}">
                <a16:creationId xmlns:a16="http://schemas.microsoft.com/office/drawing/2014/main" id="{60BD769C-F26C-4459-86FF-B99C382CA797}"/>
              </a:ext>
            </a:extLst>
          </p:cNvPr>
          <p:cNvSpPr/>
          <p:nvPr/>
        </p:nvSpPr>
        <p:spPr bwMode="auto">
          <a:xfrm>
            <a:off x="4301997" y="2633739"/>
            <a:ext cx="2610029" cy="720008"/>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12712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19684-FDDB-40FC-8043-D0959F404CEF}"/>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2DE3A03-D464-4B11-9C92-123F50F0E692}"/>
              </a:ext>
            </a:extLst>
          </p:cNvPr>
          <p:cNvSpPr>
            <a:spLocks noGrp="1"/>
          </p:cNvSpPr>
          <p:nvPr>
            <p:ph type="body" sz="quarter" idx="10"/>
          </p:nvPr>
        </p:nvSpPr>
        <p:spPr>
          <a:xfrm>
            <a:off x="4031994" y="3519002"/>
            <a:ext cx="4860053" cy="2789724"/>
          </a:xfrm>
        </p:spPr>
        <p:txBody>
          <a:bodyPr/>
          <a:lstStyle/>
          <a:p>
            <a:pPr lvl="1"/>
            <a:r>
              <a:rPr kumimoji="1" lang="ja-JP" altLang="en-US" dirty="0"/>
              <a:t>ループ単位では大きく性能が上がっているものがある</a:t>
            </a:r>
            <a:endParaRPr kumimoji="1" lang="en-US" altLang="ja-JP" dirty="0"/>
          </a:p>
          <a:p>
            <a:pPr lvl="1"/>
            <a:r>
              <a:rPr kumimoji="1" lang="ja-JP" altLang="en-US" dirty="0"/>
              <a:t>オーバーオールでも </a:t>
            </a:r>
            <a:r>
              <a:rPr kumimoji="1" lang="en-US" altLang="ja-JP" dirty="0"/>
              <a:t>10% </a:t>
            </a:r>
            <a:r>
              <a:rPr kumimoji="1" lang="ja-JP" altLang="en-US" dirty="0"/>
              <a:t>程度の速度向上に繋がるものも</a:t>
            </a:r>
            <a:endParaRPr kumimoji="1" lang="en-US" altLang="ja-JP" dirty="0"/>
          </a:p>
          <a:p>
            <a:pPr lvl="1"/>
            <a:r>
              <a:rPr kumimoji="1" lang="en-US" altLang="ja-JP" dirty="0"/>
              <a:t>SPEC CPU int </a:t>
            </a:r>
            <a:r>
              <a:rPr kumimoji="1" lang="ja-JP" altLang="en-US" dirty="0"/>
              <a:t>でも効果がでている</a:t>
            </a:r>
          </a:p>
        </p:txBody>
      </p:sp>
      <p:pic>
        <p:nvPicPr>
          <p:cNvPr id="5" name="図 4">
            <a:extLst>
              <a:ext uri="{FF2B5EF4-FFF2-40B4-BE49-F238E27FC236}">
                <a16:creationId xmlns:a16="http://schemas.microsoft.com/office/drawing/2014/main" id="{237CFC48-AA3F-496F-81FB-DB7FA1B78727}"/>
              </a:ext>
            </a:extLst>
          </p:cNvPr>
          <p:cNvPicPr>
            <a:picLocks noChangeAspect="1"/>
          </p:cNvPicPr>
          <p:nvPr/>
        </p:nvPicPr>
        <p:blipFill>
          <a:blip r:embed="rId2"/>
          <a:stretch>
            <a:fillRect/>
          </a:stretch>
        </p:blipFill>
        <p:spPr>
          <a:xfrm>
            <a:off x="521955" y="998973"/>
            <a:ext cx="7182029" cy="2744873"/>
          </a:xfrm>
          <a:prstGeom prst="rect">
            <a:avLst/>
          </a:prstGeom>
        </p:spPr>
      </p:pic>
      <p:pic>
        <p:nvPicPr>
          <p:cNvPr id="7" name="図 6">
            <a:extLst>
              <a:ext uri="{FF2B5EF4-FFF2-40B4-BE49-F238E27FC236}">
                <a16:creationId xmlns:a16="http://schemas.microsoft.com/office/drawing/2014/main" id="{F9036973-DA94-4201-B1FF-E43341343D55}"/>
              </a:ext>
            </a:extLst>
          </p:cNvPr>
          <p:cNvPicPr>
            <a:picLocks noChangeAspect="1"/>
          </p:cNvPicPr>
          <p:nvPr/>
        </p:nvPicPr>
        <p:blipFill>
          <a:blip r:embed="rId3"/>
          <a:stretch>
            <a:fillRect/>
          </a:stretch>
        </p:blipFill>
        <p:spPr>
          <a:xfrm>
            <a:off x="521955" y="3789004"/>
            <a:ext cx="3941993" cy="2432468"/>
          </a:xfrm>
          <a:prstGeom prst="rect">
            <a:avLst/>
          </a:prstGeom>
        </p:spPr>
      </p:pic>
    </p:spTree>
    <p:extLst>
      <p:ext uri="{BB962C8B-B14F-4D97-AF65-F5344CB8AC3E}">
        <p14:creationId xmlns:p14="http://schemas.microsoft.com/office/powerpoint/2010/main" val="20713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コアアーキテクチャ自体の改良</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コアアーキテクチャ自体の改良</a:t>
            </a:r>
            <a:endParaRPr kumimoji="1" lang="en-US" altLang="ja-JP" dirty="0"/>
          </a:p>
          <a:p>
            <a:pPr lvl="1"/>
            <a:r>
              <a:rPr kumimoji="1" lang="ja-JP" altLang="en-US" dirty="0"/>
              <a:t>リネームの省略</a:t>
            </a:r>
            <a:endParaRPr kumimoji="1" lang="en-US" altLang="ja-JP" dirty="0"/>
          </a:p>
          <a:p>
            <a:pPr lvl="1"/>
            <a:r>
              <a:rPr lang="ja-JP" altLang="en-US" dirty="0"/>
              <a:t>高性能な </a:t>
            </a:r>
            <a:r>
              <a:rPr lang="en-US" altLang="ja-JP" dirty="0"/>
              <a:t>in-order </a:t>
            </a:r>
            <a:r>
              <a:rPr lang="ja-JP" altLang="en-US" dirty="0"/>
              <a:t>実行</a:t>
            </a:r>
            <a:endParaRPr lang="en-US" altLang="ja-JP" dirty="0"/>
          </a:p>
          <a:p>
            <a:pPr lvl="1"/>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86578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4F2FD-2819-4BAB-B078-AAFFD22C6F94}"/>
              </a:ext>
            </a:extLst>
          </p:cNvPr>
          <p:cNvSpPr>
            <a:spLocks noGrp="1"/>
          </p:cNvSpPr>
          <p:nvPr>
            <p:ph type="title"/>
          </p:nvPr>
        </p:nvSpPr>
        <p:spPr/>
        <p:txBody>
          <a:bodyPr/>
          <a:lstStyle/>
          <a:p>
            <a:r>
              <a:rPr kumimoji="1" lang="ja-JP" altLang="en-US" dirty="0"/>
              <a:t>今日取り上げなかった，それ以外の話題</a:t>
            </a:r>
          </a:p>
        </p:txBody>
      </p:sp>
      <p:sp>
        <p:nvSpPr>
          <p:cNvPr id="3" name="テキスト プレースホルダー 2">
            <a:extLst>
              <a:ext uri="{FF2B5EF4-FFF2-40B4-BE49-F238E27FC236}">
                <a16:creationId xmlns:a16="http://schemas.microsoft.com/office/drawing/2014/main" id="{5EBE3DA8-3FED-4B9D-A2C0-A7D9B0F95BEE}"/>
              </a:ext>
            </a:extLst>
          </p:cNvPr>
          <p:cNvSpPr>
            <a:spLocks noGrp="1"/>
          </p:cNvSpPr>
          <p:nvPr>
            <p:ph type="body" sz="quarter" idx="10"/>
          </p:nvPr>
        </p:nvSpPr>
        <p:spPr/>
        <p:txBody>
          <a:bodyPr/>
          <a:lstStyle/>
          <a:p>
            <a:r>
              <a:rPr kumimoji="1" lang="ja-JP" altLang="en-US" dirty="0"/>
              <a:t>マイクロアーキテクチャレベルでの攻撃と，その対策の話は多い</a:t>
            </a:r>
            <a:endParaRPr kumimoji="1" lang="en-US" altLang="ja-JP" dirty="0"/>
          </a:p>
          <a:p>
            <a:pPr lvl="1"/>
            <a:r>
              <a:rPr kumimoji="1" lang="en-US" altLang="ja-JP" dirty="0"/>
              <a:t>Spectre/Meltdown </a:t>
            </a:r>
            <a:r>
              <a:rPr kumimoji="1" lang="ja-JP" altLang="en-US" dirty="0"/>
              <a:t>等の投機的な実行を利用したもの</a:t>
            </a:r>
            <a:endParaRPr kumimoji="1" lang="en-US" altLang="ja-JP" dirty="0"/>
          </a:p>
          <a:p>
            <a:pPr lvl="1"/>
            <a:r>
              <a:rPr kumimoji="1" lang="ja-JP" altLang="en-US" dirty="0"/>
              <a:t>スレッド間で共有される資源を介したもの</a:t>
            </a:r>
            <a:endParaRPr kumimoji="1" lang="en-US" altLang="ja-JP" dirty="0"/>
          </a:p>
          <a:p>
            <a:r>
              <a:rPr kumimoji="1" lang="ja-JP" altLang="en-US" dirty="0"/>
              <a:t>データや命令のプリフェッチ</a:t>
            </a:r>
            <a:endParaRPr kumimoji="1" lang="en-US" altLang="ja-JP" dirty="0"/>
          </a:p>
          <a:p>
            <a:pPr lvl="1"/>
            <a:r>
              <a:rPr lang="en-US" altLang="ja-JP" dirty="0"/>
              <a:t>Data Prefetch Championship 3, </a:t>
            </a:r>
            <a:br>
              <a:rPr lang="en-US" altLang="ja-JP" dirty="0"/>
            </a:br>
            <a:r>
              <a:rPr lang="en-US" altLang="ja-JP" dirty="0"/>
              <a:t>Instruction Prefetch Championship 1</a:t>
            </a:r>
          </a:p>
          <a:p>
            <a:r>
              <a:rPr kumimoji="1" lang="ja-JP" altLang="en-US" dirty="0"/>
              <a:t>メモリ圧縮，マイクロ命令，予測器，</a:t>
            </a:r>
            <a:r>
              <a:rPr kumimoji="1" lang="en-US" altLang="ja-JP" dirty="0"/>
              <a:t>run-ahead </a:t>
            </a:r>
            <a:r>
              <a:rPr kumimoji="1" lang="ja-JP" altLang="en-US" dirty="0"/>
              <a:t>実行</a:t>
            </a:r>
            <a:endParaRPr kumimoji="1" lang="en-US" altLang="ja-JP" dirty="0"/>
          </a:p>
          <a:p>
            <a:r>
              <a:rPr kumimoji="1" lang="ja-JP" altLang="en-US" dirty="0"/>
              <a:t>一時に比べると，マイクロアーキテクチャの話は割と増えた</a:t>
            </a:r>
          </a:p>
        </p:txBody>
      </p:sp>
    </p:spTree>
    <p:extLst>
      <p:ext uri="{BB962C8B-B14F-4D97-AF65-F5344CB8AC3E}">
        <p14:creationId xmlns:p14="http://schemas.microsoft.com/office/powerpoint/2010/main" val="174400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ところが，電圧が下げられなくなった</a:t>
            </a:r>
            <a:r>
              <a:rPr kumimoji="1" lang="en-US" altLang="ja-JP" dirty="0"/>
              <a:t>…</a:t>
            </a:r>
            <a:br>
              <a:rPr kumimoji="1" lang="en-US" altLang="ja-JP" dirty="0"/>
            </a:br>
            <a:r>
              <a:rPr lang="ja-JP" altLang="en-US" sz="1100" dirty="0"/>
              <a:t>グラフは </a:t>
            </a:r>
            <a:r>
              <a:rPr lang="en-US" altLang="ja-JP" sz="1100" dirty="0"/>
              <a:t>K. Sato : , Realization and Application of Large-scale Fast Optical Circuit Switch for Data Center Networking, IEEE Journal of Lightwave Technology, 2017  </a:t>
            </a:r>
            <a:r>
              <a:rPr lang="ja-JP" altLang="en-US" sz="1100" dirty="0"/>
              <a:t>より</a:t>
            </a:r>
            <a:endParaRPr kumimoji="1" lang="ja-JP" altLang="en-US" dirty="0"/>
          </a:p>
        </p:txBody>
      </p:sp>
      <p:sp>
        <p:nvSpPr>
          <p:cNvPr id="5" name="テキスト プレースホルダー 2"/>
          <p:cNvSpPr txBox="1">
            <a:spLocks/>
          </p:cNvSpPr>
          <p:nvPr/>
        </p:nvSpPr>
        <p:spPr bwMode="auto">
          <a:xfrm>
            <a:off x="612000" y="5229000"/>
            <a:ext cx="8010089" cy="9897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2000" kern="0" dirty="0">
                <a:solidFill>
                  <a:schemeClr val="tx1">
                    <a:lumMod val="75000"/>
                    <a:lumOff val="25000"/>
                  </a:schemeClr>
                </a:solidFill>
              </a:rPr>
              <a:t>2000 </a:t>
            </a:r>
            <a:r>
              <a:rPr lang="ja-JP" altLang="en-US" sz="2000" kern="0" dirty="0">
                <a:solidFill>
                  <a:schemeClr val="tx1">
                    <a:lumMod val="75000"/>
                    <a:lumOff val="25000"/>
                  </a:schemeClr>
                </a:solidFill>
              </a:rPr>
              <a:t>年過ぎから，電圧低下がほぼとまった</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電圧が下がりすぎて，</a:t>
            </a:r>
            <a:r>
              <a:rPr lang="en-US" altLang="ja-JP" sz="2000" kern="0" dirty="0">
                <a:solidFill>
                  <a:schemeClr val="tx1">
                    <a:lumMod val="75000"/>
                    <a:lumOff val="25000"/>
                  </a:schemeClr>
                </a:solidFill>
              </a:rPr>
              <a:t>ON / OFF </a:t>
            </a:r>
            <a:r>
              <a:rPr lang="ja-JP" altLang="en-US" sz="2000" kern="0" dirty="0">
                <a:solidFill>
                  <a:schemeClr val="tx1">
                    <a:lumMod val="75000"/>
                    <a:lumOff val="25000"/>
                  </a:schemeClr>
                </a:solidFill>
              </a:rPr>
              <a:t>の境界の閾値が </a:t>
            </a:r>
            <a:r>
              <a:rPr lang="en-US" altLang="ja-JP" sz="2000" kern="0" dirty="0">
                <a:solidFill>
                  <a:schemeClr val="tx1">
                    <a:lumMod val="75000"/>
                    <a:lumOff val="25000"/>
                  </a:schemeClr>
                </a:solidFill>
              </a:rPr>
              <a:t>0V </a:t>
            </a:r>
            <a:r>
              <a:rPr lang="ja-JP" altLang="en-US" sz="2000" kern="0" dirty="0">
                <a:solidFill>
                  <a:schemeClr val="tx1">
                    <a:lumMod val="75000"/>
                    <a:lumOff val="25000"/>
                  </a:schemeClr>
                </a:solidFill>
              </a:rPr>
              <a:t>付近に</a:t>
            </a:r>
            <a:endParaRPr lang="en-US" altLang="ja-JP" sz="2000" kern="0" dirty="0">
              <a:solidFill>
                <a:schemeClr val="tx1">
                  <a:lumMod val="75000"/>
                  <a:lumOff val="25000"/>
                </a:schemeClr>
              </a:solidFill>
            </a:endParaRPr>
          </a:p>
          <a:p>
            <a:pPr lvl="1"/>
            <a:r>
              <a:rPr lang="en-US" altLang="ja-JP" sz="2000" kern="0" dirty="0">
                <a:solidFill>
                  <a:schemeClr val="tx1">
                    <a:lumMod val="75000"/>
                    <a:lumOff val="25000"/>
                  </a:schemeClr>
                </a:solidFill>
              </a:rPr>
              <a:t>OFF </a:t>
            </a:r>
            <a:r>
              <a:rPr lang="ja-JP" altLang="en-US" sz="2000" kern="0" dirty="0">
                <a:solidFill>
                  <a:schemeClr val="tx1">
                    <a:lumMod val="75000"/>
                    <a:lumOff val="25000"/>
                  </a:schemeClr>
                </a:solidFill>
              </a:rPr>
              <a:t>にしたいときも，閾値との距離がとれない</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微妙に </a:t>
            </a:r>
            <a:r>
              <a:rPr lang="en-US" altLang="ja-JP" sz="2000" kern="0" dirty="0">
                <a:solidFill>
                  <a:schemeClr val="tx1">
                    <a:lumMod val="75000"/>
                    <a:lumOff val="25000"/>
                  </a:schemeClr>
                </a:solidFill>
              </a:rPr>
              <a:t>ON </a:t>
            </a:r>
            <a:r>
              <a:rPr lang="ja-JP" altLang="en-US" sz="2000" kern="0" dirty="0">
                <a:solidFill>
                  <a:schemeClr val="tx1">
                    <a:lumMod val="75000"/>
                    <a:lumOff val="25000"/>
                  </a:schemeClr>
                </a:solidFill>
              </a:rPr>
              <a:t>になり電流が漏れてしまう（リーク電流という）</a:t>
            </a:r>
            <a:endParaRPr lang="en-US" altLang="ja-JP" sz="2000" kern="0" dirty="0">
              <a:solidFill>
                <a:schemeClr val="tx1">
                  <a:lumMod val="75000"/>
                  <a:lumOff val="25000"/>
                </a:schemeClr>
              </a:solidFill>
            </a:endParaRPr>
          </a:p>
        </p:txBody>
      </p:sp>
      <p:sp>
        <p:nvSpPr>
          <p:cNvPr id="11" name="Line 3"/>
          <p:cNvSpPr>
            <a:spLocks noChangeShapeType="1"/>
          </p:cNvSpPr>
          <p:nvPr/>
        </p:nvSpPr>
        <p:spPr bwMode="auto">
          <a:xfrm>
            <a:off x="1526520" y="4339552"/>
            <a:ext cx="6930436" cy="0"/>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2" name="Line 5"/>
          <p:cNvSpPr>
            <a:spLocks noChangeShapeType="1"/>
          </p:cNvSpPr>
          <p:nvPr/>
        </p:nvSpPr>
        <p:spPr bwMode="auto">
          <a:xfrm flipV="1">
            <a:off x="1535219" y="950199"/>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3" name="Line 6"/>
          <p:cNvSpPr>
            <a:spLocks noChangeShapeType="1"/>
          </p:cNvSpPr>
          <p:nvPr/>
        </p:nvSpPr>
        <p:spPr bwMode="auto">
          <a:xfrm flipV="1">
            <a:off x="1535220" y="42066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4" name="Line 7"/>
          <p:cNvSpPr>
            <a:spLocks noChangeShapeType="1"/>
          </p:cNvSpPr>
          <p:nvPr/>
        </p:nvSpPr>
        <p:spPr bwMode="auto">
          <a:xfrm flipV="1">
            <a:off x="1535220" y="40780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 name="Line 8"/>
          <p:cNvSpPr>
            <a:spLocks noChangeShapeType="1"/>
          </p:cNvSpPr>
          <p:nvPr/>
        </p:nvSpPr>
        <p:spPr bwMode="auto">
          <a:xfrm flipV="1">
            <a:off x="1535220" y="3947254"/>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6" name="Line 9"/>
          <p:cNvSpPr>
            <a:spLocks noChangeShapeType="1"/>
          </p:cNvSpPr>
          <p:nvPr/>
        </p:nvSpPr>
        <p:spPr bwMode="auto">
          <a:xfrm flipV="1">
            <a:off x="1535220" y="381219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 name="Line 10"/>
          <p:cNvSpPr>
            <a:spLocks noChangeShapeType="1"/>
          </p:cNvSpPr>
          <p:nvPr/>
        </p:nvSpPr>
        <p:spPr bwMode="auto">
          <a:xfrm flipV="1">
            <a:off x="1535220" y="355064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 name="Line 11"/>
          <p:cNvSpPr>
            <a:spLocks noChangeShapeType="1"/>
          </p:cNvSpPr>
          <p:nvPr/>
        </p:nvSpPr>
        <p:spPr bwMode="auto">
          <a:xfrm flipV="1">
            <a:off x="1535220" y="341773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9" name="Line 12"/>
          <p:cNvSpPr>
            <a:spLocks noChangeShapeType="1"/>
          </p:cNvSpPr>
          <p:nvPr/>
        </p:nvSpPr>
        <p:spPr bwMode="auto">
          <a:xfrm flipV="1">
            <a:off x="1535220" y="32869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0" name="Line 13"/>
          <p:cNvSpPr>
            <a:spLocks noChangeShapeType="1"/>
          </p:cNvSpPr>
          <p:nvPr/>
        </p:nvSpPr>
        <p:spPr bwMode="auto">
          <a:xfrm flipV="1">
            <a:off x="1535220" y="31604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1" name="Line 16"/>
          <p:cNvSpPr>
            <a:spLocks noChangeShapeType="1"/>
          </p:cNvSpPr>
          <p:nvPr/>
        </p:nvSpPr>
        <p:spPr bwMode="auto">
          <a:xfrm>
            <a:off x="1535234" y="3029681"/>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2" name="Line 17"/>
          <p:cNvSpPr>
            <a:spLocks noChangeShapeType="1"/>
          </p:cNvSpPr>
          <p:nvPr/>
        </p:nvSpPr>
        <p:spPr bwMode="auto">
          <a:xfrm>
            <a:off x="1535234" y="2384392"/>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3" name="Line 18"/>
          <p:cNvSpPr>
            <a:spLocks noChangeShapeType="1"/>
          </p:cNvSpPr>
          <p:nvPr/>
        </p:nvSpPr>
        <p:spPr bwMode="auto">
          <a:xfrm>
            <a:off x="1535234" y="1728385"/>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4" name="Line 19"/>
          <p:cNvSpPr>
            <a:spLocks noChangeShapeType="1"/>
          </p:cNvSpPr>
          <p:nvPr/>
        </p:nvSpPr>
        <p:spPr bwMode="auto">
          <a:xfrm flipV="1">
            <a:off x="1535220" y="290105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5" name="Line 20"/>
          <p:cNvSpPr>
            <a:spLocks noChangeShapeType="1"/>
          </p:cNvSpPr>
          <p:nvPr/>
        </p:nvSpPr>
        <p:spPr bwMode="auto">
          <a:xfrm flipV="1">
            <a:off x="1535220" y="276813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6" name="Line 21"/>
          <p:cNvSpPr>
            <a:spLocks noChangeShapeType="1"/>
          </p:cNvSpPr>
          <p:nvPr/>
        </p:nvSpPr>
        <p:spPr bwMode="auto">
          <a:xfrm flipV="1">
            <a:off x="1535220" y="26395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7" name="Line 22"/>
          <p:cNvSpPr>
            <a:spLocks noChangeShapeType="1"/>
          </p:cNvSpPr>
          <p:nvPr/>
        </p:nvSpPr>
        <p:spPr bwMode="auto">
          <a:xfrm flipV="1">
            <a:off x="1535220" y="250660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8" name="Line 23"/>
          <p:cNvSpPr>
            <a:spLocks noChangeShapeType="1"/>
          </p:cNvSpPr>
          <p:nvPr/>
        </p:nvSpPr>
        <p:spPr bwMode="auto">
          <a:xfrm flipV="1">
            <a:off x="1535220" y="224935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9" name="Line 24"/>
          <p:cNvSpPr>
            <a:spLocks noChangeShapeType="1"/>
          </p:cNvSpPr>
          <p:nvPr/>
        </p:nvSpPr>
        <p:spPr bwMode="auto">
          <a:xfrm flipV="1">
            <a:off x="1535220" y="211857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0" name="Line 25"/>
          <p:cNvSpPr>
            <a:spLocks noChangeShapeType="1"/>
          </p:cNvSpPr>
          <p:nvPr/>
        </p:nvSpPr>
        <p:spPr bwMode="auto">
          <a:xfrm flipV="1">
            <a:off x="1535220" y="198995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1" name="Line 26"/>
          <p:cNvSpPr>
            <a:spLocks noChangeShapeType="1"/>
          </p:cNvSpPr>
          <p:nvPr/>
        </p:nvSpPr>
        <p:spPr bwMode="auto">
          <a:xfrm flipV="1">
            <a:off x="1535220" y="185488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2" name="Line 27"/>
          <p:cNvSpPr>
            <a:spLocks noChangeShapeType="1"/>
          </p:cNvSpPr>
          <p:nvPr/>
        </p:nvSpPr>
        <p:spPr bwMode="auto">
          <a:xfrm flipV="1">
            <a:off x="1535220" y="159976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3" name="Line 28"/>
          <p:cNvSpPr>
            <a:spLocks noChangeShapeType="1"/>
          </p:cNvSpPr>
          <p:nvPr/>
        </p:nvSpPr>
        <p:spPr bwMode="auto">
          <a:xfrm flipV="1">
            <a:off x="1535220" y="147329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4" name="Line 29"/>
          <p:cNvSpPr>
            <a:spLocks noChangeShapeType="1"/>
          </p:cNvSpPr>
          <p:nvPr/>
        </p:nvSpPr>
        <p:spPr bwMode="auto">
          <a:xfrm flipV="1">
            <a:off x="1530867" y="1342517"/>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5" name="Line 30"/>
          <p:cNvSpPr>
            <a:spLocks noChangeShapeType="1"/>
          </p:cNvSpPr>
          <p:nvPr/>
        </p:nvSpPr>
        <p:spPr bwMode="auto">
          <a:xfrm flipV="1">
            <a:off x="1535220" y="120960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6" name="Line 31"/>
          <p:cNvSpPr>
            <a:spLocks noChangeShapeType="1"/>
          </p:cNvSpPr>
          <p:nvPr/>
        </p:nvSpPr>
        <p:spPr bwMode="auto">
          <a:xfrm flipV="1">
            <a:off x="1530867" y="95234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7" name="Line 32"/>
          <p:cNvSpPr>
            <a:spLocks noChangeShapeType="1"/>
          </p:cNvSpPr>
          <p:nvPr/>
        </p:nvSpPr>
        <p:spPr bwMode="auto">
          <a:xfrm>
            <a:off x="1535234" y="1078808"/>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8" name="Line 33"/>
          <p:cNvSpPr>
            <a:spLocks noChangeShapeType="1"/>
          </p:cNvSpPr>
          <p:nvPr/>
        </p:nvSpPr>
        <p:spPr bwMode="auto">
          <a:xfrm flipV="1">
            <a:off x="175280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9" name="Line 34"/>
          <p:cNvSpPr>
            <a:spLocks noChangeShapeType="1"/>
          </p:cNvSpPr>
          <p:nvPr/>
        </p:nvSpPr>
        <p:spPr bwMode="auto">
          <a:xfrm flipV="1">
            <a:off x="196169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0" name="Line 35"/>
          <p:cNvSpPr>
            <a:spLocks noChangeShapeType="1"/>
          </p:cNvSpPr>
          <p:nvPr/>
        </p:nvSpPr>
        <p:spPr bwMode="auto">
          <a:xfrm flipV="1">
            <a:off x="217057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1" name="Line 36"/>
          <p:cNvSpPr>
            <a:spLocks noChangeShapeType="1"/>
          </p:cNvSpPr>
          <p:nvPr/>
        </p:nvSpPr>
        <p:spPr bwMode="auto">
          <a:xfrm flipV="1">
            <a:off x="23852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2" name="Line 37"/>
          <p:cNvSpPr>
            <a:spLocks noChangeShapeType="1"/>
          </p:cNvSpPr>
          <p:nvPr/>
        </p:nvSpPr>
        <p:spPr bwMode="auto">
          <a:xfrm flipV="1">
            <a:off x="28088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3" name="Line 38"/>
          <p:cNvSpPr>
            <a:spLocks noChangeShapeType="1"/>
          </p:cNvSpPr>
          <p:nvPr/>
        </p:nvSpPr>
        <p:spPr bwMode="auto">
          <a:xfrm flipV="1">
            <a:off x="30206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4" name="Line 39"/>
          <p:cNvSpPr>
            <a:spLocks noChangeShapeType="1"/>
          </p:cNvSpPr>
          <p:nvPr/>
        </p:nvSpPr>
        <p:spPr bwMode="auto">
          <a:xfrm flipV="1">
            <a:off x="322950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5" name="Line 40"/>
          <p:cNvSpPr>
            <a:spLocks noChangeShapeType="1"/>
          </p:cNvSpPr>
          <p:nvPr/>
        </p:nvSpPr>
        <p:spPr bwMode="auto">
          <a:xfrm flipV="1">
            <a:off x="34383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6" name="Line 41"/>
          <p:cNvSpPr>
            <a:spLocks noChangeShapeType="1"/>
          </p:cNvSpPr>
          <p:nvPr/>
        </p:nvSpPr>
        <p:spPr bwMode="auto">
          <a:xfrm flipV="1">
            <a:off x="386196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7" name="Line 42"/>
          <p:cNvSpPr>
            <a:spLocks noChangeShapeType="1"/>
          </p:cNvSpPr>
          <p:nvPr/>
        </p:nvSpPr>
        <p:spPr bwMode="auto">
          <a:xfrm flipV="1">
            <a:off x="407085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8" name="Line 43"/>
          <p:cNvSpPr>
            <a:spLocks noChangeShapeType="1"/>
          </p:cNvSpPr>
          <p:nvPr/>
        </p:nvSpPr>
        <p:spPr bwMode="auto">
          <a:xfrm flipV="1">
            <a:off x="42826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9" name="Line 44"/>
          <p:cNvSpPr>
            <a:spLocks noChangeShapeType="1"/>
          </p:cNvSpPr>
          <p:nvPr/>
        </p:nvSpPr>
        <p:spPr bwMode="auto">
          <a:xfrm flipV="1">
            <a:off x="44944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0" name="Line 45"/>
          <p:cNvSpPr>
            <a:spLocks noChangeShapeType="1"/>
          </p:cNvSpPr>
          <p:nvPr/>
        </p:nvSpPr>
        <p:spPr bwMode="auto">
          <a:xfrm flipV="1">
            <a:off x="491799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1" name="Line 46"/>
          <p:cNvSpPr>
            <a:spLocks noChangeShapeType="1"/>
          </p:cNvSpPr>
          <p:nvPr/>
        </p:nvSpPr>
        <p:spPr bwMode="auto">
          <a:xfrm flipV="1">
            <a:off x="512978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2" name="Line 47"/>
          <p:cNvSpPr>
            <a:spLocks noChangeShapeType="1"/>
          </p:cNvSpPr>
          <p:nvPr/>
        </p:nvSpPr>
        <p:spPr bwMode="auto">
          <a:xfrm flipV="1">
            <a:off x="53328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3" name="Line 48"/>
          <p:cNvSpPr>
            <a:spLocks noChangeShapeType="1"/>
          </p:cNvSpPr>
          <p:nvPr/>
        </p:nvSpPr>
        <p:spPr bwMode="auto">
          <a:xfrm flipV="1">
            <a:off x="55446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4" name="Line 49"/>
          <p:cNvSpPr>
            <a:spLocks noChangeShapeType="1"/>
          </p:cNvSpPr>
          <p:nvPr/>
        </p:nvSpPr>
        <p:spPr bwMode="auto">
          <a:xfrm flipV="1">
            <a:off x="59682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5" name="Line 50"/>
          <p:cNvSpPr>
            <a:spLocks noChangeShapeType="1"/>
          </p:cNvSpPr>
          <p:nvPr/>
        </p:nvSpPr>
        <p:spPr bwMode="auto">
          <a:xfrm flipV="1">
            <a:off x="6174207"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6" name="Line 51"/>
          <p:cNvSpPr>
            <a:spLocks noChangeShapeType="1"/>
          </p:cNvSpPr>
          <p:nvPr/>
        </p:nvSpPr>
        <p:spPr bwMode="auto">
          <a:xfrm flipV="1">
            <a:off x="63888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7" name="Line 52"/>
          <p:cNvSpPr>
            <a:spLocks noChangeShapeType="1"/>
          </p:cNvSpPr>
          <p:nvPr/>
        </p:nvSpPr>
        <p:spPr bwMode="auto">
          <a:xfrm flipV="1">
            <a:off x="659487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8" name="Line 53"/>
          <p:cNvSpPr>
            <a:spLocks noChangeShapeType="1"/>
          </p:cNvSpPr>
          <p:nvPr/>
        </p:nvSpPr>
        <p:spPr bwMode="auto">
          <a:xfrm flipV="1">
            <a:off x="70184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nvGrpSpPr>
          <p:cNvPr id="59" name="図形グループ 54"/>
          <p:cNvGrpSpPr/>
          <p:nvPr/>
        </p:nvGrpSpPr>
        <p:grpSpPr>
          <a:xfrm>
            <a:off x="7233145" y="4305251"/>
            <a:ext cx="417770" cy="34301"/>
            <a:chOff x="8088313" y="5826125"/>
            <a:chExt cx="457200" cy="50800"/>
          </a:xfrm>
        </p:grpSpPr>
        <p:sp>
          <p:nvSpPr>
            <p:cNvPr id="60"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1"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2"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sp>
        <p:nvSpPr>
          <p:cNvPr id="63" name="Line 57"/>
          <p:cNvSpPr>
            <a:spLocks noChangeShapeType="1"/>
          </p:cNvSpPr>
          <p:nvPr/>
        </p:nvSpPr>
        <p:spPr bwMode="auto">
          <a:xfrm flipV="1">
            <a:off x="2591249"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4" name="Line 58"/>
          <p:cNvSpPr>
            <a:spLocks noChangeShapeType="1"/>
          </p:cNvSpPr>
          <p:nvPr/>
        </p:nvSpPr>
        <p:spPr bwMode="auto">
          <a:xfrm flipV="1">
            <a:off x="364727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5" name="Line 59"/>
          <p:cNvSpPr>
            <a:spLocks noChangeShapeType="1"/>
          </p:cNvSpPr>
          <p:nvPr/>
        </p:nvSpPr>
        <p:spPr bwMode="auto">
          <a:xfrm flipV="1">
            <a:off x="470040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6" name="Line 60"/>
          <p:cNvSpPr>
            <a:spLocks noChangeShapeType="1"/>
          </p:cNvSpPr>
          <p:nvPr/>
        </p:nvSpPr>
        <p:spPr bwMode="auto">
          <a:xfrm flipV="1">
            <a:off x="575933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7" name="Line 61"/>
          <p:cNvSpPr>
            <a:spLocks noChangeShapeType="1"/>
          </p:cNvSpPr>
          <p:nvPr/>
        </p:nvSpPr>
        <p:spPr bwMode="auto">
          <a:xfrm flipV="1">
            <a:off x="6803763"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8" name="Line 62"/>
          <p:cNvSpPr>
            <a:spLocks noChangeShapeType="1"/>
          </p:cNvSpPr>
          <p:nvPr/>
        </p:nvSpPr>
        <p:spPr bwMode="auto">
          <a:xfrm flipV="1">
            <a:off x="7851090"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70" name="Rectangle 68"/>
          <p:cNvSpPr>
            <a:spLocks noChangeArrowheads="1"/>
          </p:cNvSpPr>
          <p:nvPr/>
        </p:nvSpPr>
        <p:spPr bwMode="auto">
          <a:xfrm>
            <a:off x="1903684" y="1942786"/>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3" name="Line 75"/>
          <p:cNvSpPr>
            <a:spLocks noChangeShapeType="1"/>
          </p:cNvSpPr>
          <p:nvPr/>
        </p:nvSpPr>
        <p:spPr bwMode="auto">
          <a:xfrm>
            <a:off x="1529431" y="1074540"/>
            <a:ext cx="432276" cy="911122"/>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4" name="Line 77"/>
          <p:cNvSpPr>
            <a:spLocks noChangeShapeType="1"/>
          </p:cNvSpPr>
          <p:nvPr/>
        </p:nvSpPr>
        <p:spPr bwMode="auto">
          <a:xfrm>
            <a:off x="1961692" y="1985662"/>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5" name="Line 78"/>
          <p:cNvSpPr>
            <a:spLocks noChangeShapeType="1"/>
          </p:cNvSpPr>
          <p:nvPr/>
        </p:nvSpPr>
        <p:spPr bwMode="auto">
          <a:xfrm>
            <a:off x="2388166" y="2377980"/>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7" name="Line 80"/>
          <p:cNvSpPr>
            <a:spLocks noChangeShapeType="1"/>
          </p:cNvSpPr>
          <p:nvPr/>
        </p:nvSpPr>
        <p:spPr bwMode="auto">
          <a:xfrm>
            <a:off x="3241114" y="2763848"/>
            <a:ext cx="617952"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8" name="Line 81"/>
          <p:cNvSpPr>
            <a:spLocks noChangeShapeType="1"/>
          </p:cNvSpPr>
          <p:nvPr/>
        </p:nvSpPr>
        <p:spPr bwMode="auto">
          <a:xfrm>
            <a:off x="3859065" y="2770280"/>
            <a:ext cx="644062" cy="13506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88" name="Rectangle 69"/>
          <p:cNvSpPr>
            <a:spLocks noChangeArrowheads="1"/>
          </p:cNvSpPr>
          <p:nvPr/>
        </p:nvSpPr>
        <p:spPr bwMode="auto">
          <a:xfrm>
            <a:off x="2327256" y="2335104"/>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18" name="Rectangle 145"/>
          <p:cNvSpPr>
            <a:spLocks noChangeArrowheads="1"/>
          </p:cNvSpPr>
          <p:nvPr/>
        </p:nvSpPr>
        <p:spPr bwMode="auto">
          <a:xfrm>
            <a:off x="3131984" y="2258987"/>
            <a:ext cx="1688487" cy="302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lIns="0" anchor="ctr"/>
          <a:lstStyle/>
          <a:p>
            <a:r>
              <a:rPr lang="en-US" altLang="ja-JP" b="1" dirty="0">
                <a:solidFill>
                  <a:schemeClr val="accent5"/>
                </a:solidFill>
                <a:cs typeface="Arial" charset="0"/>
              </a:rPr>
              <a:t>Present Values</a:t>
            </a:r>
            <a:endParaRPr lang="ja-JP" altLang="en-US" sz="2000" b="1" dirty="0">
              <a:solidFill>
                <a:schemeClr val="accent5"/>
              </a:solidFill>
              <a:cs typeface="Arial" charset="0"/>
            </a:endParaRPr>
          </a:p>
        </p:txBody>
      </p:sp>
      <p:sp>
        <p:nvSpPr>
          <p:cNvPr id="120" name="Text Box 149"/>
          <p:cNvSpPr txBox="1">
            <a:spLocks noChangeArrowheads="1"/>
          </p:cNvSpPr>
          <p:nvPr/>
        </p:nvSpPr>
        <p:spPr bwMode="auto">
          <a:xfrm>
            <a:off x="1337944"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1995</a:t>
            </a:r>
          </a:p>
        </p:txBody>
      </p:sp>
      <p:sp>
        <p:nvSpPr>
          <p:cNvPr id="121" name="Text Box 150"/>
          <p:cNvSpPr txBox="1">
            <a:spLocks noChangeArrowheads="1"/>
          </p:cNvSpPr>
          <p:nvPr/>
        </p:nvSpPr>
        <p:spPr bwMode="auto">
          <a:xfrm>
            <a:off x="2367864"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2000</a:t>
            </a:r>
          </a:p>
        </p:txBody>
      </p:sp>
      <p:sp>
        <p:nvSpPr>
          <p:cNvPr id="122" name="Text Box 151"/>
          <p:cNvSpPr txBox="1">
            <a:spLocks noChangeArrowheads="1"/>
          </p:cNvSpPr>
          <p:nvPr/>
        </p:nvSpPr>
        <p:spPr bwMode="auto">
          <a:xfrm>
            <a:off x="3414215" y="4354579"/>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2005</a:t>
            </a:r>
          </a:p>
        </p:txBody>
      </p:sp>
      <p:sp>
        <p:nvSpPr>
          <p:cNvPr id="123" name="Text Box 152"/>
          <p:cNvSpPr txBox="1">
            <a:spLocks noChangeArrowheads="1"/>
          </p:cNvSpPr>
          <p:nvPr/>
        </p:nvSpPr>
        <p:spPr bwMode="auto">
          <a:xfrm>
            <a:off x="4491521"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2010</a:t>
            </a:r>
          </a:p>
        </p:txBody>
      </p:sp>
      <p:sp>
        <p:nvSpPr>
          <p:cNvPr id="124" name="Text Box 153"/>
          <p:cNvSpPr txBox="1">
            <a:spLocks noChangeArrowheads="1"/>
          </p:cNvSpPr>
          <p:nvPr/>
        </p:nvSpPr>
        <p:spPr bwMode="auto">
          <a:xfrm>
            <a:off x="5528209"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2015</a:t>
            </a:r>
          </a:p>
        </p:txBody>
      </p:sp>
      <p:sp>
        <p:nvSpPr>
          <p:cNvPr id="125" name="Text Box 154"/>
          <p:cNvSpPr txBox="1">
            <a:spLocks noChangeArrowheads="1"/>
          </p:cNvSpPr>
          <p:nvPr/>
        </p:nvSpPr>
        <p:spPr bwMode="auto">
          <a:xfrm>
            <a:off x="6566836"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2020</a:t>
            </a:r>
          </a:p>
        </p:txBody>
      </p:sp>
      <p:sp>
        <p:nvSpPr>
          <p:cNvPr id="126" name="Text Box 155"/>
          <p:cNvSpPr txBox="1">
            <a:spLocks noChangeArrowheads="1"/>
          </p:cNvSpPr>
          <p:nvPr/>
        </p:nvSpPr>
        <p:spPr bwMode="auto">
          <a:xfrm>
            <a:off x="7619967"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2025</a:t>
            </a:r>
          </a:p>
        </p:txBody>
      </p:sp>
      <p:sp>
        <p:nvSpPr>
          <p:cNvPr id="128" name="Text Box 157"/>
          <p:cNvSpPr txBox="1">
            <a:spLocks noChangeArrowheads="1"/>
          </p:cNvSpPr>
          <p:nvPr/>
        </p:nvSpPr>
        <p:spPr bwMode="auto">
          <a:xfrm>
            <a:off x="1209919" y="4163779"/>
            <a:ext cx="330735"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a:t>
            </a:r>
          </a:p>
        </p:txBody>
      </p:sp>
      <p:sp>
        <p:nvSpPr>
          <p:cNvPr id="129" name="Text Box 158"/>
          <p:cNvSpPr txBox="1">
            <a:spLocks noChangeArrowheads="1"/>
          </p:cNvSpPr>
          <p:nvPr/>
        </p:nvSpPr>
        <p:spPr bwMode="auto">
          <a:xfrm>
            <a:off x="1079367" y="3527066"/>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0.5</a:t>
            </a:r>
          </a:p>
        </p:txBody>
      </p:sp>
      <p:sp>
        <p:nvSpPr>
          <p:cNvPr id="130" name="Text Box 159"/>
          <p:cNvSpPr txBox="1">
            <a:spLocks noChangeArrowheads="1"/>
          </p:cNvSpPr>
          <p:nvPr/>
        </p:nvSpPr>
        <p:spPr bwMode="auto">
          <a:xfrm>
            <a:off x="1070668" y="2883903"/>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1.0</a:t>
            </a:r>
          </a:p>
        </p:txBody>
      </p:sp>
      <p:sp>
        <p:nvSpPr>
          <p:cNvPr id="131" name="Text Box 160"/>
          <p:cNvSpPr txBox="1">
            <a:spLocks noChangeArrowheads="1"/>
          </p:cNvSpPr>
          <p:nvPr/>
        </p:nvSpPr>
        <p:spPr bwMode="auto">
          <a:xfrm>
            <a:off x="1070668" y="2227913"/>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1.5</a:t>
            </a:r>
          </a:p>
        </p:txBody>
      </p:sp>
      <p:sp>
        <p:nvSpPr>
          <p:cNvPr id="132" name="Text Box 161"/>
          <p:cNvSpPr txBox="1">
            <a:spLocks noChangeArrowheads="1"/>
          </p:cNvSpPr>
          <p:nvPr/>
        </p:nvSpPr>
        <p:spPr bwMode="auto">
          <a:xfrm>
            <a:off x="1079367" y="1578319"/>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a:t>
            </a:r>
          </a:p>
        </p:txBody>
      </p:sp>
      <p:sp>
        <p:nvSpPr>
          <p:cNvPr id="133" name="Text Box 162"/>
          <p:cNvSpPr txBox="1">
            <a:spLocks noChangeArrowheads="1"/>
          </p:cNvSpPr>
          <p:nvPr/>
        </p:nvSpPr>
        <p:spPr bwMode="auto">
          <a:xfrm>
            <a:off x="1061961" y="915881"/>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2.5</a:t>
            </a:r>
          </a:p>
        </p:txBody>
      </p:sp>
      <p:sp>
        <p:nvSpPr>
          <p:cNvPr id="134" name="Text Box 163"/>
          <p:cNvSpPr txBox="1">
            <a:spLocks noChangeArrowheads="1"/>
          </p:cNvSpPr>
          <p:nvPr/>
        </p:nvSpPr>
        <p:spPr bwMode="auto">
          <a:xfrm rot="16200000">
            <a:off x="-415161" y="2244833"/>
            <a:ext cx="227030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2000" b="1" dirty="0">
                <a:solidFill>
                  <a:schemeClr val="tx1">
                    <a:lumMod val="75000"/>
                    <a:lumOff val="25000"/>
                  </a:schemeClr>
                </a:solidFill>
                <a:cs typeface="Arial" charset="0"/>
              </a:rPr>
              <a:t>Power Supply Voltage (V)</a:t>
            </a:r>
            <a:endParaRPr lang="ja-JP" altLang="en-US" sz="2000" b="1" dirty="0">
              <a:solidFill>
                <a:schemeClr val="tx1">
                  <a:lumMod val="75000"/>
                  <a:lumOff val="25000"/>
                </a:schemeClr>
              </a:solidFill>
              <a:cs typeface="Arial" charset="0"/>
            </a:endParaRPr>
          </a:p>
        </p:txBody>
      </p:sp>
      <p:sp>
        <p:nvSpPr>
          <p:cNvPr id="142" name="Line 64"/>
          <p:cNvSpPr>
            <a:spLocks noChangeShapeType="1"/>
          </p:cNvSpPr>
          <p:nvPr/>
        </p:nvSpPr>
        <p:spPr bwMode="auto">
          <a:xfrm>
            <a:off x="1541024" y="3029681"/>
            <a:ext cx="690432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44" name="正方形/長方形 156"/>
          <p:cNvSpPr>
            <a:spLocks noChangeArrowheads="1"/>
          </p:cNvSpPr>
          <p:nvPr/>
        </p:nvSpPr>
        <p:spPr bwMode="auto">
          <a:xfrm>
            <a:off x="1691968" y="3609002"/>
            <a:ext cx="263137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ja-JP" sz="1200" b="1" dirty="0">
                <a:solidFill>
                  <a:schemeClr val="tx1">
                    <a:lumMod val="75000"/>
                    <a:lumOff val="25000"/>
                  </a:schemeClr>
                </a:solidFill>
                <a:cs typeface="Arial" charset="0"/>
              </a:rPr>
              <a:t>ITRS: The International Technology Roadmap for Semiconductor</a:t>
            </a:r>
            <a:endParaRPr lang="ja-JP" altLang="en-US" sz="1200" b="1" dirty="0">
              <a:solidFill>
                <a:schemeClr val="tx1">
                  <a:lumMod val="75000"/>
                  <a:lumOff val="25000"/>
                </a:schemeClr>
              </a:solidFill>
              <a:cs typeface="Arial" charset="0"/>
            </a:endParaRPr>
          </a:p>
        </p:txBody>
      </p:sp>
      <p:sp>
        <p:nvSpPr>
          <p:cNvPr id="147" name="Line 81"/>
          <p:cNvSpPr>
            <a:spLocks noChangeShapeType="1"/>
          </p:cNvSpPr>
          <p:nvPr/>
        </p:nvSpPr>
        <p:spPr bwMode="auto">
          <a:xfrm>
            <a:off x="4503131" y="2907483"/>
            <a:ext cx="641161" cy="314069"/>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49" name="Line 5"/>
          <p:cNvSpPr>
            <a:spLocks noChangeShapeType="1"/>
          </p:cNvSpPr>
          <p:nvPr/>
        </p:nvSpPr>
        <p:spPr bwMode="auto">
          <a:xfrm flipV="1">
            <a:off x="1535219" y="792697"/>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0" name="Line 9"/>
          <p:cNvSpPr>
            <a:spLocks noChangeShapeType="1"/>
          </p:cNvSpPr>
          <p:nvPr/>
        </p:nvSpPr>
        <p:spPr bwMode="auto">
          <a:xfrm flipV="1">
            <a:off x="1535220" y="36838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8" name="Rectangle 73"/>
          <p:cNvSpPr>
            <a:spLocks noChangeArrowheads="1"/>
          </p:cNvSpPr>
          <p:nvPr/>
        </p:nvSpPr>
        <p:spPr bwMode="auto">
          <a:xfrm>
            <a:off x="5058907" y="3174324"/>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59" name="Line 81"/>
          <p:cNvSpPr>
            <a:spLocks noChangeShapeType="1"/>
          </p:cNvSpPr>
          <p:nvPr/>
        </p:nvSpPr>
        <p:spPr bwMode="auto">
          <a:xfrm>
            <a:off x="5324446" y="3217239"/>
            <a:ext cx="433552" cy="392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0" name="Line 81"/>
          <p:cNvSpPr>
            <a:spLocks noChangeShapeType="1"/>
          </p:cNvSpPr>
          <p:nvPr/>
        </p:nvSpPr>
        <p:spPr bwMode="auto">
          <a:xfrm>
            <a:off x="5737508" y="3253556"/>
            <a:ext cx="428634" cy="283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1" name="Line 81"/>
          <p:cNvSpPr>
            <a:spLocks noChangeShapeType="1"/>
          </p:cNvSpPr>
          <p:nvPr/>
        </p:nvSpPr>
        <p:spPr bwMode="auto">
          <a:xfrm>
            <a:off x="6184991" y="3286278"/>
            <a:ext cx="399129" cy="35620"/>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2" name="Line 81"/>
          <p:cNvSpPr>
            <a:spLocks noChangeShapeType="1"/>
          </p:cNvSpPr>
          <p:nvPr/>
        </p:nvSpPr>
        <p:spPr bwMode="auto">
          <a:xfrm>
            <a:off x="6593958" y="3321899"/>
            <a:ext cx="422896" cy="39971"/>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3" name="Line 81"/>
          <p:cNvSpPr>
            <a:spLocks noChangeShapeType="1"/>
          </p:cNvSpPr>
          <p:nvPr/>
        </p:nvSpPr>
        <p:spPr bwMode="auto">
          <a:xfrm>
            <a:off x="7037241" y="3369136"/>
            <a:ext cx="393391" cy="3270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4" name="Line 81"/>
          <p:cNvSpPr>
            <a:spLocks noChangeShapeType="1"/>
          </p:cNvSpPr>
          <p:nvPr/>
        </p:nvSpPr>
        <p:spPr bwMode="auto">
          <a:xfrm>
            <a:off x="7439750" y="3405454"/>
            <a:ext cx="413061" cy="4723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5" name="Text Box 147"/>
          <p:cNvSpPr txBox="1">
            <a:spLocks noChangeArrowheads="1"/>
          </p:cNvSpPr>
          <p:nvPr/>
        </p:nvSpPr>
        <p:spPr bwMode="auto">
          <a:xfrm>
            <a:off x="5742013" y="3519001"/>
            <a:ext cx="2259678" cy="338554"/>
          </a:xfrm>
          <a:prstGeom prst="rect">
            <a:avLst/>
          </a:prstGeom>
          <a:noFill/>
          <a:ln>
            <a:noFill/>
          </a:ln>
        </p:spPr>
        <p:txBody>
          <a:bodyPr wrap="square"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
              </a:spcBef>
            </a:pPr>
            <a:r>
              <a:rPr lang="ja-JP" altLang="en-US" sz="1600" b="1" dirty="0">
                <a:solidFill>
                  <a:schemeClr val="accent3">
                    <a:lumMod val="75000"/>
                  </a:schemeClr>
                </a:solidFill>
                <a:cs typeface="Arial" charset="0"/>
              </a:rPr>
              <a:t>ＩＴＲＳ</a:t>
            </a:r>
            <a:r>
              <a:rPr lang="en-US" altLang="ja-JP" sz="1600" b="1" dirty="0">
                <a:solidFill>
                  <a:schemeClr val="accent3">
                    <a:lumMod val="75000"/>
                  </a:schemeClr>
                </a:solidFill>
                <a:cs typeface="Arial" charset="0"/>
              </a:rPr>
              <a:t>, 2013 Prediction </a:t>
            </a:r>
            <a:endParaRPr lang="ja-JP" altLang="en-US" sz="1600" b="1" dirty="0">
              <a:solidFill>
                <a:schemeClr val="accent3">
                  <a:lumMod val="75000"/>
                </a:schemeClr>
              </a:solidFill>
              <a:cs typeface="Arial" charset="0"/>
            </a:endParaRPr>
          </a:p>
        </p:txBody>
      </p:sp>
      <p:sp>
        <p:nvSpPr>
          <p:cNvPr id="169" name="Oval 105"/>
          <p:cNvSpPr>
            <a:spLocks noChangeArrowheads="1"/>
          </p:cNvSpPr>
          <p:nvPr/>
        </p:nvSpPr>
        <p:spPr bwMode="auto">
          <a:xfrm>
            <a:off x="7569728" y="337417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0" name="Oval 105"/>
          <p:cNvSpPr>
            <a:spLocks noChangeArrowheads="1"/>
          </p:cNvSpPr>
          <p:nvPr/>
        </p:nvSpPr>
        <p:spPr bwMode="auto">
          <a:xfrm>
            <a:off x="7151958" y="3331301"/>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1" name="Oval 105"/>
          <p:cNvSpPr>
            <a:spLocks noChangeArrowheads="1"/>
          </p:cNvSpPr>
          <p:nvPr/>
        </p:nvSpPr>
        <p:spPr bwMode="auto">
          <a:xfrm>
            <a:off x="6745792" y="329128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2" name="Oval 105"/>
          <p:cNvSpPr>
            <a:spLocks noChangeArrowheads="1"/>
          </p:cNvSpPr>
          <p:nvPr/>
        </p:nvSpPr>
        <p:spPr bwMode="auto">
          <a:xfrm>
            <a:off x="6337441" y="324881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3" name="Oval 105"/>
          <p:cNvSpPr>
            <a:spLocks noChangeArrowheads="1"/>
          </p:cNvSpPr>
          <p:nvPr/>
        </p:nvSpPr>
        <p:spPr bwMode="auto">
          <a:xfrm>
            <a:off x="5923076" y="321090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4" name="Oval 105"/>
          <p:cNvSpPr>
            <a:spLocks noChangeArrowheads="1"/>
          </p:cNvSpPr>
          <p:nvPr/>
        </p:nvSpPr>
        <p:spPr bwMode="auto">
          <a:xfrm>
            <a:off x="5516910" y="316802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5" name="Line 81"/>
          <p:cNvSpPr>
            <a:spLocks noChangeShapeType="1"/>
          </p:cNvSpPr>
          <p:nvPr/>
        </p:nvSpPr>
        <p:spPr bwMode="auto">
          <a:xfrm>
            <a:off x="7869121" y="3454047"/>
            <a:ext cx="390551" cy="3012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76" name="Line 81"/>
          <p:cNvSpPr>
            <a:spLocks noChangeShapeType="1"/>
          </p:cNvSpPr>
          <p:nvPr/>
        </p:nvSpPr>
        <p:spPr bwMode="auto">
          <a:xfrm>
            <a:off x="8255945" y="3485490"/>
            <a:ext cx="224217" cy="439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grpSp>
        <p:nvGrpSpPr>
          <p:cNvPr id="177" name="図形グループ 173"/>
          <p:cNvGrpSpPr/>
          <p:nvPr/>
        </p:nvGrpSpPr>
        <p:grpSpPr>
          <a:xfrm>
            <a:off x="8049341" y="4308110"/>
            <a:ext cx="417770" cy="34301"/>
            <a:chOff x="8088313" y="5826125"/>
            <a:chExt cx="457200" cy="50800"/>
          </a:xfrm>
        </p:grpSpPr>
        <p:sp>
          <p:nvSpPr>
            <p:cNvPr id="178"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9"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0"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cxnSp>
        <p:nvCxnSpPr>
          <p:cNvPr id="181" name="直線コネクタ 180"/>
          <p:cNvCxnSpPr/>
          <p:nvPr/>
        </p:nvCxnSpPr>
        <p:spPr>
          <a:xfrm>
            <a:off x="3221985" y="1182586"/>
            <a:ext cx="0" cy="424083"/>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2" name="下矢印 181"/>
          <p:cNvSpPr>
            <a:spLocks noChangeArrowheads="1"/>
          </p:cNvSpPr>
          <p:nvPr/>
        </p:nvSpPr>
        <p:spPr bwMode="auto">
          <a:xfrm rot="16200000">
            <a:off x="3548580" y="103749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3" name="直線コネクタ 182"/>
          <p:cNvCxnSpPr/>
          <p:nvPr/>
        </p:nvCxnSpPr>
        <p:spPr>
          <a:xfrm>
            <a:off x="4082141" y="1583586"/>
            <a:ext cx="0" cy="336061"/>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4" name="下矢印 183"/>
          <p:cNvSpPr>
            <a:spLocks noChangeArrowheads="1"/>
          </p:cNvSpPr>
          <p:nvPr/>
        </p:nvSpPr>
        <p:spPr bwMode="auto">
          <a:xfrm rot="16200000">
            <a:off x="4400813" y="1390566"/>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6" name="直線コネクタ 185"/>
          <p:cNvCxnSpPr/>
          <p:nvPr/>
        </p:nvCxnSpPr>
        <p:spPr>
          <a:xfrm>
            <a:off x="4906792" y="1812593"/>
            <a:ext cx="0" cy="446394"/>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7" name="下矢印 186"/>
          <p:cNvSpPr>
            <a:spLocks noChangeArrowheads="1"/>
          </p:cNvSpPr>
          <p:nvPr/>
        </p:nvSpPr>
        <p:spPr bwMode="auto">
          <a:xfrm rot="16200000">
            <a:off x="5225463" y="168621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sp>
        <p:nvSpPr>
          <p:cNvPr id="188" name="テキスト ボックス 187"/>
          <p:cNvSpPr txBox="1"/>
          <p:nvPr/>
        </p:nvSpPr>
        <p:spPr>
          <a:xfrm>
            <a:off x="3193851" y="1009785"/>
            <a:ext cx="2142028" cy="228598"/>
          </a:xfrm>
          <a:prstGeom prst="rect">
            <a:avLst/>
          </a:prstGeom>
          <a:noFill/>
        </p:spPr>
        <p:txBody>
          <a:bodyPr wrap="none" rtlCol="0">
            <a:spAutoFit/>
          </a:bodyPr>
          <a:lstStyle/>
          <a:p>
            <a:r>
              <a:rPr kumimoji="1" lang="en-US" altLang="ja-JP" sz="1600" dirty="0"/>
              <a:t>Strained Silicon (90 nm)</a:t>
            </a:r>
            <a:endParaRPr kumimoji="1" lang="ja-JP" altLang="en-US" sz="1600" dirty="0"/>
          </a:p>
        </p:txBody>
      </p:sp>
      <p:sp>
        <p:nvSpPr>
          <p:cNvPr id="189" name="テキスト ボックス 188"/>
          <p:cNvSpPr txBox="1"/>
          <p:nvPr/>
        </p:nvSpPr>
        <p:spPr>
          <a:xfrm>
            <a:off x="4031994" y="1362588"/>
            <a:ext cx="2375687" cy="228598"/>
          </a:xfrm>
          <a:prstGeom prst="rect">
            <a:avLst/>
          </a:prstGeom>
          <a:noFill/>
        </p:spPr>
        <p:txBody>
          <a:bodyPr wrap="none" rtlCol="0">
            <a:spAutoFit/>
          </a:bodyPr>
          <a:lstStyle/>
          <a:p>
            <a:r>
              <a:rPr kumimoji="1" lang="en-US" altLang="ja-JP" sz="1600" dirty="0"/>
              <a:t>High-k Metal Gate (45 nm)</a:t>
            </a:r>
            <a:endParaRPr kumimoji="1" lang="ja-JP" altLang="en-US" sz="1600" dirty="0"/>
          </a:p>
        </p:txBody>
      </p:sp>
      <p:sp>
        <p:nvSpPr>
          <p:cNvPr id="190" name="テキスト ボックス 189"/>
          <p:cNvSpPr txBox="1"/>
          <p:nvPr/>
        </p:nvSpPr>
        <p:spPr>
          <a:xfrm>
            <a:off x="4842003" y="1722592"/>
            <a:ext cx="1545780" cy="228598"/>
          </a:xfrm>
          <a:prstGeom prst="rect">
            <a:avLst/>
          </a:prstGeom>
          <a:noFill/>
        </p:spPr>
        <p:txBody>
          <a:bodyPr wrap="none" rtlCol="0">
            <a:spAutoFit/>
          </a:bodyPr>
          <a:lstStyle/>
          <a:p>
            <a:r>
              <a:rPr kumimoji="1" lang="en-US" altLang="ja-JP" sz="1600" dirty="0"/>
              <a:t>Tri-Gate (22 nm)</a:t>
            </a:r>
            <a:endParaRPr kumimoji="1" lang="ja-JP" altLang="en-US" sz="1600" dirty="0"/>
          </a:p>
        </p:txBody>
      </p:sp>
      <p:sp>
        <p:nvSpPr>
          <p:cNvPr id="191" name="Line 80"/>
          <p:cNvSpPr>
            <a:spLocks noChangeShapeType="1"/>
          </p:cNvSpPr>
          <p:nvPr/>
        </p:nvSpPr>
        <p:spPr bwMode="auto">
          <a:xfrm>
            <a:off x="2786494" y="2767048"/>
            <a:ext cx="450005"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52" name="Oval 105"/>
          <p:cNvSpPr>
            <a:spLocks noChangeArrowheads="1"/>
          </p:cNvSpPr>
          <p:nvPr/>
        </p:nvSpPr>
        <p:spPr bwMode="auto">
          <a:xfrm>
            <a:off x="5721225" y="3193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3" name="Oval 105"/>
          <p:cNvSpPr>
            <a:spLocks noChangeArrowheads="1"/>
          </p:cNvSpPr>
          <p:nvPr/>
        </p:nvSpPr>
        <p:spPr bwMode="auto">
          <a:xfrm>
            <a:off x="6104884" y="3228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4" name="Oval 105"/>
          <p:cNvSpPr>
            <a:spLocks noChangeArrowheads="1"/>
          </p:cNvSpPr>
          <p:nvPr/>
        </p:nvSpPr>
        <p:spPr bwMode="auto">
          <a:xfrm>
            <a:off x="6534722" y="326596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5" name="Oval 105"/>
          <p:cNvSpPr>
            <a:spLocks noChangeArrowheads="1"/>
          </p:cNvSpPr>
          <p:nvPr/>
        </p:nvSpPr>
        <p:spPr bwMode="auto">
          <a:xfrm>
            <a:off x="6945615" y="3303885"/>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6" name="Oval 105"/>
          <p:cNvSpPr>
            <a:spLocks noChangeArrowheads="1"/>
          </p:cNvSpPr>
          <p:nvPr/>
        </p:nvSpPr>
        <p:spPr bwMode="auto">
          <a:xfrm>
            <a:off x="7348378" y="334471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7" name="Oval 105"/>
          <p:cNvSpPr>
            <a:spLocks noChangeArrowheads="1"/>
          </p:cNvSpPr>
          <p:nvPr/>
        </p:nvSpPr>
        <p:spPr bwMode="auto">
          <a:xfrm>
            <a:off x="7774744" y="3388469"/>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1" name="Oval 105"/>
          <p:cNvSpPr>
            <a:spLocks noChangeArrowheads="1"/>
          </p:cNvSpPr>
          <p:nvPr/>
        </p:nvSpPr>
        <p:spPr bwMode="auto">
          <a:xfrm>
            <a:off x="5252548" y="314708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6" name="Oval 105"/>
          <p:cNvSpPr>
            <a:spLocks noChangeArrowheads="1"/>
          </p:cNvSpPr>
          <p:nvPr/>
        </p:nvSpPr>
        <p:spPr bwMode="auto">
          <a:xfrm>
            <a:off x="8180909" y="342562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7" name="Oval 105"/>
          <p:cNvSpPr>
            <a:spLocks noChangeArrowheads="1"/>
          </p:cNvSpPr>
          <p:nvPr/>
        </p:nvSpPr>
        <p:spPr bwMode="auto">
          <a:xfrm>
            <a:off x="8385926" y="343706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8" name="Oval 105"/>
          <p:cNvSpPr>
            <a:spLocks noChangeArrowheads="1"/>
          </p:cNvSpPr>
          <p:nvPr/>
        </p:nvSpPr>
        <p:spPr bwMode="auto">
          <a:xfrm>
            <a:off x="7979761" y="341705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71" name="Rectangle 72"/>
          <p:cNvSpPr>
            <a:spLocks noChangeArrowheads="1"/>
          </p:cNvSpPr>
          <p:nvPr/>
        </p:nvSpPr>
        <p:spPr bwMode="auto">
          <a:xfrm>
            <a:off x="3806858" y="2725260"/>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2" name="Rectangle 73"/>
          <p:cNvSpPr>
            <a:spLocks noChangeArrowheads="1"/>
          </p:cNvSpPr>
          <p:nvPr/>
        </p:nvSpPr>
        <p:spPr bwMode="auto">
          <a:xfrm>
            <a:off x="4439316" y="2858176"/>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1" name="Rectangle 70"/>
          <p:cNvSpPr>
            <a:spLocks noChangeArrowheads="1"/>
          </p:cNvSpPr>
          <p:nvPr/>
        </p:nvSpPr>
        <p:spPr bwMode="auto">
          <a:xfrm>
            <a:off x="2747927" y="2723115"/>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4" name="Rectangle 71"/>
          <p:cNvSpPr>
            <a:spLocks noChangeArrowheads="1"/>
          </p:cNvSpPr>
          <p:nvPr/>
        </p:nvSpPr>
        <p:spPr bwMode="auto">
          <a:xfrm>
            <a:off x="3177302" y="2729547"/>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69" name="Rectangle 67"/>
          <p:cNvSpPr>
            <a:spLocks noChangeArrowheads="1"/>
          </p:cNvSpPr>
          <p:nvPr/>
        </p:nvSpPr>
        <p:spPr bwMode="auto">
          <a:xfrm>
            <a:off x="1474309" y="1031645"/>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solidFill>
                <a:schemeClr val="tx1">
                  <a:lumMod val="75000"/>
                  <a:lumOff val="25000"/>
                </a:schemeClr>
              </a:solidFill>
              <a:cs typeface="Arial" charset="0"/>
            </a:endParaRPr>
          </a:p>
        </p:txBody>
      </p:sp>
    </p:spTree>
    <p:extLst>
      <p:ext uri="{BB962C8B-B14F-4D97-AF65-F5344CB8AC3E}">
        <p14:creationId xmlns:p14="http://schemas.microsoft.com/office/powerpoint/2010/main" val="4252146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今日の内容</a:t>
            </a:r>
            <a:endParaRPr kumimoji="1" lang="en-US" altLang="ja-JP" dirty="0"/>
          </a:p>
          <a:p>
            <a:pPr marL="817200" lvl="1" indent="-457200">
              <a:buFont typeface="+mj-lt"/>
              <a:buAutoNum type="arabicPeriod"/>
            </a:pPr>
            <a:r>
              <a:rPr kumimoji="1" lang="ja-JP" altLang="en-US" dirty="0"/>
              <a:t>プログラムの複雑化とシングルスレッド性能の向上</a:t>
            </a:r>
            <a:endParaRPr kumimoji="1" lang="en-US" altLang="ja-JP" dirty="0"/>
          </a:p>
          <a:p>
            <a:pPr marL="817200" lvl="1"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817200" lvl="1" indent="-457200">
              <a:buFont typeface="+mj-lt"/>
              <a:buAutoNum type="arabicPeriod"/>
            </a:pPr>
            <a:r>
              <a:rPr kumimoji="1" lang="en-US" altLang="ja-JP" dirty="0"/>
              <a:t>OoO </a:t>
            </a:r>
            <a:r>
              <a:rPr kumimoji="1" lang="ja-JP" altLang="en-US" dirty="0"/>
              <a:t>プロセッサに関わる最近の研究</a:t>
            </a:r>
            <a:endParaRPr kumimoji="1" lang="en-US" altLang="ja-JP" dirty="0"/>
          </a:p>
        </p:txBody>
      </p:sp>
    </p:spTree>
    <p:extLst>
      <p:ext uri="{BB962C8B-B14F-4D97-AF65-F5344CB8AC3E}">
        <p14:creationId xmlns:p14="http://schemas.microsoft.com/office/powerpoint/2010/main" val="46162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今後の展望：</a:t>
            </a:r>
            <a:endParaRPr kumimoji="1" lang="en-US" altLang="ja-JP" dirty="0"/>
          </a:p>
          <a:p>
            <a:pPr lvl="1"/>
            <a:r>
              <a:rPr kumimoji="1" lang="ja-JP" altLang="en-US" dirty="0"/>
              <a:t>当面はボトルネック解消の色々な技術の研究が進む</a:t>
            </a:r>
            <a:endParaRPr kumimoji="1" lang="en-US" altLang="ja-JP" dirty="0"/>
          </a:p>
          <a:p>
            <a:pPr lvl="2"/>
            <a:r>
              <a:rPr kumimoji="1" lang="ja-JP" altLang="en-US" dirty="0"/>
              <a:t>個々の技術の効果は一見それほど大きくない（</a:t>
            </a:r>
            <a:r>
              <a:rPr kumimoji="1" lang="en-US" altLang="ja-JP" dirty="0"/>
              <a:t>5~10%</a:t>
            </a:r>
            <a:r>
              <a:rPr kumimoji="1" lang="ja-JP" altLang="en-US" dirty="0"/>
              <a:t>）</a:t>
            </a:r>
            <a:endParaRPr kumimoji="1" lang="en-US" altLang="ja-JP" dirty="0"/>
          </a:p>
          <a:p>
            <a:pPr lvl="2"/>
            <a:r>
              <a:rPr kumimoji="1" lang="ja-JP" altLang="en-US" dirty="0"/>
              <a:t>各技術は基本的に直交しているため，</a:t>
            </a:r>
            <a:br>
              <a:rPr kumimoji="1" lang="en-US" altLang="ja-JP" dirty="0"/>
            </a:br>
            <a:r>
              <a:rPr kumimoji="1" lang="ja-JP" altLang="en-US" dirty="0">
                <a:solidFill>
                  <a:schemeClr val="accent5"/>
                </a:solidFill>
              </a:rPr>
              <a:t>この </a:t>
            </a:r>
            <a:r>
              <a:rPr kumimoji="1" lang="en-US" altLang="ja-JP" dirty="0">
                <a:solidFill>
                  <a:schemeClr val="accent5"/>
                </a:solidFill>
              </a:rPr>
              <a:t>5~10% </a:t>
            </a:r>
            <a:r>
              <a:rPr kumimoji="1" lang="ja-JP" altLang="en-US" dirty="0">
                <a:solidFill>
                  <a:schemeClr val="accent5"/>
                </a:solidFill>
              </a:rPr>
              <a:t>の積み重ねが効いていく</a:t>
            </a:r>
            <a:endParaRPr kumimoji="1" lang="en-US" altLang="ja-JP" dirty="0">
              <a:solidFill>
                <a:schemeClr val="accent5"/>
              </a:solidFill>
            </a:endParaRPr>
          </a:p>
          <a:p>
            <a:pPr lvl="1"/>
            <a:endParaRPr kumimoji="1" lang="en-US" altLang="ja-JP" dirty="0"/>
          </a:p>
          <a:p>
            <a:pPr lvl="1"/>
            <a:r>
              <a:rPr kumimoji="1" lang="ja-JP" altLang="en-US" dirty="0"/>
              <a:t>長期的には，自動マルチスレッド化を目指すことになると思う</a:t>
            </a:r>
            <a:endParaRPr kumimoji="1" lang="en-US" altLang="ja-JP" dirty="0"/>
          </a:p>
          <a:p>
            <a:pPr lvl="2"/>
            <a:r>
              <a:rPr kumimoji="1" lang="ja-JP" altLang="en-US" dirty="0"/>
              <a:t>使える回路資源自体は大量にある</a:t>
            </a:r>
            <a:endParaRPr kumimoji="1" lang="en-US" altLang="ja-JP" dirty="0"/>
          </a:p>
          <a:p>
            <a:pPr lvl="2"/>
            <a:r>
              <a:rPr kumimoji="1" lang="ja-JP" altLang="en-US" dirty="0"/>
              <a:t>回路量に性能をスケールさせる方法が，まだない</a:t>
            </a:r>
            <a:endParaRPr kumimoji="1" lang="en-US" altLang="ja-JP" dirty="0"/>
          </a:p>
          <a:p>
            <a:pPr lvl="2"/>
            <a:r>
              <a:rPr kumimoji="1" lang="ja-JP" altLang="en-US" dirty="0"/>
              <a:t>プログラミング言語のモデルも含めたアプローチが必要かも</a:t>
            </a:r>
          </a:p>
        </p:txBody>
      </p:sp>
    </p:spTree>
    <p:extLst>
      <p:ext uri="{BB962C8B-B14F-4D97-AF65-F5344CB8AC3E}">
        <p14:creationId xmlns:p14="http://schemas.microsoft.com/office/powerpoint/2010/main" val="297357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電圧が下がらないとどうなるのか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26338" y="1088974"/>
                <a:ext cx="8820098" cy="5219751"/>
              </a:xfrm>
            </p:spPr>
            <p:txBody>
              <a:bodyPr/>
              <a:lstStyle/>
              <a:p>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ja-JP" altLang="en-US" sz="2000" dirty="0"/>
                  <a:t> 倍にスケーリングした場合</a:t>
                </a:r>
                <a:endParaRPr lang="en-US" altLang="ja-JP" sz="2000" dirty="0"/>
              </a:p>
              <a:p>
                <a:pPr lvl="1"/>
                <a:r>
                  <a:rPr lang="ja-JP" altLang="en-US" sz="2000" dirty="0"/>
                  <a:t>回路面積</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ja-JP" altLang="en-US"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endParaRPr lang="en-US" altLang="ja-JP" sz="2000" dirty="0"/>
              </a:p>
              <a:p>
                <a:r>
                  <a:rPr lang="ja-JP" altLang="en-US" sz="2000" dirty="0"/>
                  <a:t>トランジスタ１個の１回のスイッチにかかるエネルギー</a:t>
                </a:r>
                <a:endParaRPr lang="en-US" altLang="ja-JP" sz="2000" dirty="0"/>
              </a:p>
              <a:p>
                <a:pPr lvl="1"/>
                <a:r>
                  <a:rPr lang="en-US" altLang="ja-JP" sz="2000" dirty="0"/>
                  <a:t>C: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endParaRPr lang="en-US" altLang="ja-JP" sz="2000" dirty="0"/>
              </a:p>
              <a:p>
                <a:pPr lvl="1"/>
                <a:r>
                  <a:rPr lang="en-US" altLang="ja-JP" sz="2000" dirty="0"/>
                  <a:t>V: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solidFill>
                      <a:schemeClr val="accent5"/>
                    </a:solidFill>
                  </a:rPr>
                  <a:t>      </a:t>
                </a:r>
                <a:r>
                  <a:rPr lang="ja-JP" altLang="en-US" sz="2000" dirty="0"/>
                  <a:t>→</a:t>
                </a:r>
                <a:r>
                  <a:rPr lang="ja-JP" altLang="en-US" sz="2000" dirty="0">
                    <a:solidFill>
                      <a:schemeClr val="accent5"/>
                    </a:solidFill>
                  </a:rPr>
                  <a:t>  </a:t>
                </a:r>
                <a:r>
                  <a:rPr lang="en-US" altLang="ja-JP" sz="2000" dirty="0">
                    <a:solidFill>
                      <a:schemeClr val="accent5"/>
                    </a:solidFill>
                  </a:rPr>
                  <a:t>1</a:t>
                </a:r>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r>
                  <a:rPr lang="en-US" altLang="ja-JP" sz="2000" dirty="0">
                    <a:solidFill>
                      <a:schemeClr val="accent5"/>
                    </a:solidFill>
                  </a:rPr>
                  <a:t>1/K  </a:t>
                </a:r>
                <a:r>
                  <a:rPr lang="ja-JP" altLang="en-US" sz="2000" dirty="0"/>
                  <a:t>（</a:t>
                </a:r>
                <a14:m>
                  <m:oMath xmlns:m="http://schemas.openxmlformats.org/officeDocument/2006/math">
                    <m:r>
                      <a:rPr lang="en-US" altLang="ja-JP" sz="2000" i="1" dirty="0" smtClean="0">
                        <a:latin typeface="Cambria Math" panose="02040503050406030204" pitchFamily="18" charset="0"/>
                      </a:rPr>
                      <m:t>𝐸</m:t>
                    </m:r>
                    <m:r>
                      <a:rPr lang="en-US" altLang="ja-JP" sz="2000" i="1" dirty="0" smtClean="0">
                        <a:latin typeface="Cambria Math" panose="02040503050406030204" pitchFamily="18" charset="0"/>
                      </a:rPr>
                      <m:t>=</m:t>
                    </m:r>
                    <m:f>
                      <m:fPr>
                        <m:ctrlPr>
                          <a:rPr lang="en-US" altLang="ja-JP" sz="2000" i="1" dirty="0" smtClean="0">
                            <a:latin typeface="Cambria Math" panose="02040503050406030204" pitchFamily="18" charset="0"/>
                          </a:rPr>
                        </m:ctrlPr>
                      </m:fPr>
                      <m:num>
                        <m:r>
                          <a:rPr lang="en-US" altLang="ja-JP" sz="2000" i="1" dirty="0" smtClean="0">
                            <a:latin typeface="Cambria Math" panose="02040503050406030204" pitchFamily="18" charset="0"/>
                          </a:rPr>
                          <m:t>1</m:t>
                        </m:r>
                      </m:num>
                      <m:den>
                        <m:r>
                          <a:rPr lang="en-US" altLang="ja-JP" sz="2000" i="1" dirty="0" smtClean="0">
                            <a:latin typeface="Cambria Math" panose="02040503050406030204" pitchFamily="18" charset="0"/>
                          </a:rPr>
                          <m:t>2</m:t>
                        </m:r>
                      </m:den>
                    </m:f>
                    <m:r>
                      <a:rPr lang="en-US" altLang="ja-JP" sz="2000" i="1" dirty="0" smtClean="0">
                        <a:latin typeface="Cambria Math" panose="02040503050406030204" pitchFamily="18" charset="0"/>
                      </a:rPr>
                      <m:t>𝐶</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𝑉</m:t>
                        </m:r>
                      </m:e>
                      <m:sup>
                        <m:r>
                          <a:rPr lang="en-US" altLang="ja-JP" sz="2000" i="1" dirty="0" smtClean="0">
                            <a:latin typeface="Cambria Math" panose="02040503050406030204" pitchFamily="18" charset="0"/>
                          </a:rPr>
                          <m:t>2</m:t>
                        </m:r>
                      </m:sup>
                    </m:sSup>
                  </m:oMath>
                </a14:m>
                <a:r>
                  <a:rPr lang="ja-JP" altLang="en-US" sz="2000" dirty="0"/>
                  <a:t>より）</a:t>
                </a:r>
                <a:endParaRPr lang="en-US" altLang="ja-JP" sz="2000" dirty="0"/>
              </a:p>
              <a:p>
                <a:pPr marL="360000" lvl="1">
                  <a:spcBef>
                    <a:spcPts val="2400"/>
                  </a:spcBef>
                  <a:spcAft>
                    <a:spcPts val="600"/>
                  </a:spcAft>
                  <a:buClr>
                    <a:schemeClr val="accent5"/>
                  </a:buClr>
                  <a:buSzTx/>
                  <a:buFont typeface="Wingdings" panose="05000000000000000000" pitchFamily="2" charset="2"/>
                  <a:buChar char="n"/>
                </a:pPr>
                <a:r>
                  <a:rPr lang="ja-JP" altLang="en-US" dirty="0"/>
                  <a:t>トランジスタ１個の単位</a:t>
                </a:r>
                <a:r>
                  <a:rPr lang="ja-JP" altLang="en-US" sz="2000" dirty="0"/>
                  <a:t>時間あたりのエネルギー</a:t>
                </a:r>
                <a:endParaRPr lang="en-US" altLang="ja-JP" sz="2000" dirty="0"/>
              </a:p>
              <a:p>
                <a:pPr lvl="1"/>
                <a:r>
                  <a:rPr lang="ja-JP" altLang="en-US" sz="2000" dirty="0"/>
                  <a:t>スイッチ１回：　　</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14:m>
                  <m:oMath xmlns:m="http://schemas.openxmlformats.org/officeDocument/2006/math">
                    <m:r>
                      <a:rPr lang="en-US" altLang="ja-JP" sz="2000" i="1" dirty="0" smtClean="0">
                        <a:solidFill>
                          <a:schemeClr val="accent5"/>
                        </a:solidFill>
                        <a:latin typeface="Cambria Math" panose="02040503050406030204" pitchFamily="18" charset="0"/>
                      </a:rPr>
                      <m:t>1/</m:t>
                    </m:r>
                    <m:r>
                      <a:rPr lang="en-US" altLang="ja-JP" sz="2000" i="1" dirty="0" smtClean="0">
                        <a:solidFill>
                          <a:schemeClr val="accent5"/>
                        </a:solidFill>
                        <a:latin typeface="Cambria Math" panose="02040503050406030204" pitchFamily="18" charset="0"/>
                      </a:rPr>
                      <m:t>𝐾</m:t>
                    </m:r>
                  </m:oMath>
                </a14:m>
                <a:endParaRPr lang="en-US" altLang="ja-JP" sz="2000" dirty="0">
                  <a:solidFill>
                    <a:schemeClr val="accent5"/>
                  </a:solidFill>
                </a:endParaRPr>
              </a:p>
              <a:p>
                <a:pPr lvl="1"/>
                <a:r>
                  <a:rPr lang="ja-JP" altLang="en-US" sz="2000" dirty="0"/>
                  <a:t>周波数（動作回数）：　</a:t>
                </a:r>
                <a:r>
                  <a:rPr lang="en-US" altLang="ja-JP" sz="2000" dirty="0"/>
                  <a:t>	</a:t>
                </a:r>
                <a14:m>
                  <m:oMath xmlns:m="http://schemas.openxmlformats.org/officeDocument/2006/math">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𝐾</m:t>
                    </m:r>
                  </m:oMath>
                </a14:m>
                <a:endParaRPr lang="en-US" altLang="ja-JP" sz="2000" dirty="0"/>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en-US" altLang="ja-JP" sz="2000" dirty="0">
                    <a:solidFill>
                      <a:schemeClr val="accent5"/>
                    </a:solidFill>
                  </a:rPr>
                  <a:t>   </a:t>
                </a:r>
                <a:r>
                  <a:rPr lang="ja-JP" altLang="en-US" sz="2000" dirty="0"/>
                  <a:t>→ </a:t>
                </a:r>
                <a:r>
                  <a:rPr lang="en-US" altLang="ja-JP" sz="2000" dirty="0">
                    <a:solidFill>
                      <a:schemeClr val="accent5"/>
                    </a:solidFill>
                  </a:rPr>
                  <a:t>1</a:t>
                </a:r>
              </a:p>
              <a:p>
                <a:r>
                  <a:rPr lang="ja-JP" altLang="en-US" sz="2000" dirty="0">
                    <a:solidFill>
                      <a:schemeClr val="accent5"/>
                    </a:solidFill>
                  </a:rPr>
                  <a:t>トランジスタは小さくなったのに，エネルギーが減ってない！</a:t>
                </a:r>
                <a:endParaRPr lang="en-US" altLang="ja-JP" sz="2000"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26338" y="1088974"/>
                <a:ext cx="8820098" cy="5219751"/>
              </a:xfrm>
              <a:blipFill>
                <a:blip r:embed="rId3"/>
                <a:stretch>
                  <a:fillRect l="-622" t="-3972" b="-56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2601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行き着く先：</a:t>
            </a:r>
            <a:r>
              <a:rPr kumimoji="1" lang="ja-JP" altLang="en-US" dirty="0"/>
              <a:t>ダークシリコン</a:t>
            </a:r>
            <a:br>
              <a:rPr kumimoji="1" lang="en-US" altLang="ja-JP" dirty="0"/>
            </a:br>
            <a:r>
              <a:rPr lang="en-US" altLang="ja-JP" sz="1800" dirty="0"/>
              <a:t>[Goulding10, </a:t>
            </a:r>
            <a:r>
              <a:rPr kumimoji="0" lang="en-US" altLang="ja-JP" sz="1800" dirty="0"/>
              <a:t>Esmaeilzadeh12]</a:t>
            </a:r>
            <a:endParaRPr kumimoji="1" lang="ja-JP" altLang="en-US" sz="3200" dirty="0"/>
          </a:p>
        </p:txBody>
      </p:sp>
      <p:sp>
        <p:nvSpPr>
          <p:cNvPr id="10" name="テキスト プレースホルダー 9"/>
          <p:cNvSpPr>
            <a:spLocks noGrp="1"/>
          </p:cNvSpPr>
          <p:nvPr>
            <p:ph type="body" sz="quarter" idx="10"/>
          </p:nvPr>
        </p:nvSpPr>
        <p:spPr>
          <a:xfrm>
            <a:off x="611956" y="1179282"/>
            <a:ext cx="8010089" cy="5219751"/>
          </a:xfrm>
        </p:spPr>
        <p:txBody>
          <a:bodyPr/>
          <a:lstStyle/>
          <a:p>
            <a:r>
              <a:rPr lang="ja-JP" altLang="en-US" dirty="0"/>
              <a:t>トランジスタは小さくなったのに，エネルギーが減らない！</a:t>
            </a:r>
            <a:endParaRPr lang="en-US" altLang="ja-JP" dirty="0"/>
          </a:p>
          <a:p>
            <a:pPr lvl="1"/>
            <a:r>
              <a:rPr lang="ja-JP" altLang="en-US" dirty="0"/>
              <a:t>サイズだけ小さくして，電圧を下げていないから</a:t>
            </a:r>
            <a:endParaRPr lang="en-US" altLang="ja-JP" dirty="0"/>
          </a:p>
          <a:p>
            <a:r>
              <a:rPr lang="ja-JP" altLang="en-US" dirty="0"/>
              <a:t>電力密度があがってしまう</a:t>
            </a:r>
            <a:endParaRPr lang="en-US" altLang="ja-JP" dirty="0"/>
          </a:p>
          <a:p>
            <a:pPr lvl="1"/>
            <a:r>
              <a:rPr lang="ja-JP" altLang="en-US" dirty="0"/>
              <a:t>スケール前のチップ全体と，スケール後の赤い部分は</a:t>
            </a:r>
            <a:br>
              <a:rPr lang="en-US" altLang="ja-JP" dirty="0"/>
            </a:br>
            <a:r>
              <a:rPr lang="ja-JP" altLang="en-US" dirty="0"/>
              <a:t>同じエネルギーを消費</a:t>
            </a:r>
            <a:endParaRPr lang="en-US" altLang="ja-JP" dirty="0"/>
          </a:p>
          <a:p>
            <a:endParaRPr lang="en-US" altLang="ja-JP" dirty="0"/>
          </a:p>
          <a:p>
            <a:endParaRPr lang="en-US" altLang="ja-JP" dirty="0"/>
          </a:p>
          <a:p>
            <a:r>
              <a:rPr lang="ja-JP" altLang="en-US" dirty="0"/>
              <a:t>チップへの電力供給はもう限界で，これ以上増やせない</a:t>
            </a:r>
            <a:endParaRPr lang="en-US" altLang="ja-JP" dirty="0"/>
          </a:p>
          <a:p>
            <a:pPr lvl="1"/>
            <a:r>
              <a:rPr lang="ja-JP" altLang="en-US" dirty="0"/>
              <a:t>電源ピンに流せる電流量や冷却能力の限界</a:t>
            </a:r>
            <a:endParaRPr lang="en-US" altLang="ja-JP" dirty="0"/>
          </a:p>
          <a:p>
            <a:pPr lvl="1"/>
            <a:r>
              <a:rPr lang="ja-JP" altLang="en-US" dirty="0"/>
              <a:t>使えない（</a:t>
            </a:r>
            <a:r>
              <a:rPr lang="ja-JP" altLang="en-US" dirty="0">
                <a:solidFill>
                  <a:schemeClr val="accent5"/>
                </a:solidFill>
              </a:rPr>
              <a:t>ダーク</a:t>
            </a:r>
            <a:r>
              <a:rPr lang="ja-JP" altLang="en-US" dirty="0"/>
              <a:t>）シリコンが</a:t>
            </a:r>
            <a:r>
              <a:rPr lang="en-US" altLang="ja-JP" dirty="0"/>
              <a:t>…</a:t>
            </a:r>
          </a:p>
        </p:txBody>
      </p:sp>
      <p:sp>
        <p:nvSpPr>
          <p:cNvPr id="4" name="正方形/長方形 3"/>
          <p:cNvSpPr/>
          <p:nvPr/>
        </p:nvSpPr>
        <p:spPr bwMode="auto">
          <a:xfrm>
            <a:off x="1601967" y="3429001"/>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5922015" y="3429001"/>
            <a:ext cx="1440016" cy="1440016"/>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01967"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321975" y="3429000"/>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01967" y="4149009"/>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321975" y="4149008"/>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16" name="正方形/長方形 15"/>
          <p:cNvSpPr/>
          <p:nvPr/>
        </p:nvSpPr>
        <p:spPr bwMode="auto">
          <a:xfrm>
            <a:off x="592201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6" name="右矢印 25"/>
          <p:cNvSpPr/>
          <p:nvPr/>
        </p:nvSpPr>
        <p:spPr bwMode="auto">
          <a:xfrm>
            <a:off x="3941993" y="3879005"/>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628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8" name="正方形/長方形 27"/>
          <p:cNvSpPr/>
          <p:nvPr/>
        </p:nvSpPr>
        <p:spPr bwMode="auto">
          <a:xfrm>
            <a:off x="592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9" name="正方形/長方形 28"/>
          <p:cNvSpPr/>
          <p:nvPr/>
        </p:nvSpPr>
        <p:spPr bwMode="auto">
          <a:xfrm>
            <a:off x="628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0" name="正方形/長方形 29"/>
          <p:cNvSpPr/>
          <p:nvPr/>
        </p:nvSpPr>
        <p:spPr bwMode="auto">
          <a:xfrm>
            <a:off x="6642023"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1" name="正方形/長方形 30"/>
          <p:cNvSpPr/>
          <p:nvPr/>
        </p:nvSpPr>
        <p:spPr bwMode="auto">
          <a:xfrm>
            <a:off x="7002028"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2" name="正方形/長方形 31"/>
          <p:cNvSpPr/>
          <p:nvPr/>
        </p:nvSpPr>
        <p:spPr bwMode="auto">
          <a:xfrm>
            <a:off x="6642024"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3" name="正方形/長方形 32"/>
          <p:cNvSpPr/>
          <p:nvPr/>
        </p:nvSpPr>
        <p:spPr bwMode="auto">
          <a:xfrm>
            <a:off x="7002028"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4" name="正方形/長方形 33"/>
          <p:cNvSpPr/>
          <p:nvPr/>
        </p:nvSpPr>
        <p:spPr bwMode="auto">
          <a:xfrm>
            <a:off x="5922015"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5" name="正方形/長方形 34"/>
          <p:cNvSpPr/>
          <p:nvPr/>
        </p:nvSpPr>
        <p:spPr bwMode="auto">
          <a:xfrm>
            <a:off x="6282020"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6" name="正方形/長方形 35"/>
          <p:cNvSpPr/>
          <p:nvPr/>
        </p:nvSpPr>
        <p:spPr bwMode="auto">
          <a:xfrm>
            <a:off x="5922016"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7" name="正方形/長方形 36"/>
          <p:cNvSpPr/>
          <p:nvPr/>
        </p:nvSpPr>
        <p:spPr bwMode="auto">
          <a:xfrm>
            <a:off x="6282020"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8" name="正方形/長方形 37"/>
          <p:cNvSpPr/>
          <p:nvPr/>
        </p:nvSpPr>
        <p:spPr bwMode="auto">
          <a:xfrm>
            <a:off x="6642022"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9" name="正方形/長方形 38"/>
          <p:cNvSpPr/>
          <p:nvPr/>
        </p:nvSpPr>
        <p:spPr bwMode="auto">
          <a:xfrm>
            <a:off x="7002027"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0" name="正方形/長方形 39"/>
          <p:cNvSpPr/>
          <p:nvPr/>
        </p:nvSpPr>
        <p:spPr bwMode="auto">
          <a:xfrm>
            <a:off x="6642023"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1" name="正方形/長方形 40"/>
          <p:cNvSpPr/>
          <p:nvPr/>
        </p:nvSpPr>
        <p:spPr bwMode="auto">
          <a:xfrm>
            <a:off x="7002027"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Tree>
    <p:extLst>
      <p:ext uri="{BB962C8B-B14F-4D97-AF65-F5344CB8AC3E}">
        <p14:creationId xmlns:p14="http://schemas.microsoft.com/office/powerpoint/2010/main" val="1388153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6012017"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2" name="タイトル 1"/>
          <p:cNvSpPr>
            <a:spLocks noGrp="1"/>
          </p:cNvSpPr>
          <p:nvPr>
            <p:ph type="title"/>
          </p:nvPr>
        </p:nvSpPr>
        <p:spPr/>
        <p:txBody>
          <a:bodyPr/>
          <a:lstStyle/>
          <a:p>
            <a:r>
              <a:rPr kumimoji="1" lang="ja-JP" altLang="en-US" dirty="0"/>
              <a:t>とはいえ，いまのところ</a:t>
            </a:r>
          </a:p>
        </p:txBody>
      </p:sp>
      <p:sp>
        <p:nvSpPr>
          <p:cNvPr id="10" name="テキスト プレースホルダー 9"/>
          <p:cNvSpPr>
            <a:spLocks noGrp="1"/>
          </p:cNvSpPr>
          <p:nvPr>
            <p:ph type="body" sz="quarter" idx="10"/>
          </p:nvPr>
        </p:nvSpPr>
        <p:spPr>
          <a:xfrm>
            <a:off x="611956" y="4329010"/>
            <a:ext cx="8010089" cy="1259707"/>
          </a:xfrm>
        </p:spPr>
        <p:txBody>
          <a:bodyPr/>
          <a:lstStyle/>
          <a:p>
            <a:r>
              <a:rPr kumimoji="1" lang="ja-JP" altLang="en-US" dirty="0"/>
              <a:t>まだ，ダークにまでは至っていない</a:t>
            </a:r>
            <a:endParaRPr kumimoji="1" lang="en-US" altLang="ja-JP" dirty="0"/>
          </a:p>
          <a:p>
            <a:pPr lvl="1"/>
            <a:r>
              <a:rPr lang="ja-JP" altLang="en-US" dirty="0"/>
              <a:t>デバイス技術が進歩</a:t>
            </a:r>
            <a:endParaRPr lang="en-US" altLang="ja-JP" dirty="0"/>
          </a:p>
          <a:p>
            <a:pPr lvl="1"/>
            <a:r>
              <a:rPr lang="ja-JP" altLang="en-US" dirty="0"/>
              <a:t>電圧が一応ちろちろ下がってはいる</a:t>
            </a:r>
            <a:endParaRPr lang="en-US" altLang="ja-JP" dirty="0"/>
          </a:p>
          <a:p>
            <a:r>
              <a:rPr lang="ja-JP" altLang="en-US" dirty="0"/>
              <a:t>周波数を上げなくした</a:t>
            </a:r>
            <a:endParaRPr lang="en-US" altLang="ja-JP" dirty="0"/>
          </a:p>
          <a:p>
            <a:pPr lvl="1"/>
            <a:r>
              <a:rPr lang="ja-JP" altLang="en-US" dirty="0"/>
              <a:t>動作回数が減るので，電力にダイレクトに効く</a:t>
            </a:r>
            <a:endParaRPr lang="en-US" altLang="ja-JP" dirty="0"/>
          </a:p>
          <a:p>
            <a:r>
              <a:rPr lang="ja-JP" altLang="en-US" dirty="0">
                <a:solidFill>
                  <a:schemeClr val="accent5"/>
                </a:solidFill>
              </a:rPr>
              <a:t>まとめ：電圧が下げられなくなったので，電力密度増大をおさえるために周波数を上げるのをやめた</a:t>
            </a:r>
            <a:endParaRPr lang="en-US" altLang="ja-JP" dirty="0">
              <a:solidFill>
                <a:schemeClr val="accent5"/>
              </a:solidFill>
            </a:endParaRPr>
          </a:p>
        </p:txBody>
      </p:sp>
      <p:sp>
        <p:nvSpPr>
          <p:cNvPr id="4" name="正方形/長方形 3"/>
          <p:cNvSpPr/>
          <p:nvPr/>
        </p:nvSpPr>
        <p:spPr bwMode="auto">
          <a:xfrm>
            <a:off x="1691968"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6" name="正方形/長方形 5"/>
          <p:cNvSpPr/>
          <p:nvPr/>
        </p:nvSpPr>
        <p:spPr bwMode="auto">
          <a:xfrm>
            <a:off x="1691968" y="1268977"/>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1268976"/>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1988985"/>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1988984"/>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43" name="正方形/長方形 42"/>
          <p:cNvSpPr/>
          <p:nvPr/>
        </p:nvSpPr>
        <p:spPr bwMode="auto">
          <a:xfrm>
            <a:off x="6012016"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4" name="正方形/長方形 43"/>
          <p:cNvSpPr/>
          <p:nvPr/>
        </p:nvSpPr>
        <p:spPr bwMode="auto">
          <a:xfrm>
            <a:off x="6372021"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5" name="正方形/長方形 44"/>
          <p:cNvSpPr/>
          <p:nvPr/>
        </p:nvSpPr>
        <p:spPr bwMode="auto">
          <a:xfrm>
            <a:off x="6012017"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6" name="正方形/長方形 45"/>
          <p:cNvSpPr/>
          <p:nvPr/>
        </p:nvSpPr>
        <p:spPr bwMode="auto">
          <a:xfrm>
            <a:off x="6372021"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59" name="正方形/長方形 58"/>
          <p:cNvSpPr/>
          <p:nvPr/>
        </p:nvSpPr>
        <p:spPr bwMode="auto">
          <a:xfrm>
            <a:off x="6012016"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0" name="正方形/長方形 59"/>
          <p:cNvSpPr/>
          <p:nvPr/>
        </p:nvSpPr>
        <p:spPr bwMode="auto">
          <a:xfrm>
            <a:off x="6372021"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1" name="正方形/長方形 60"/>
          <p:cNvSpPr/>
          <p:nvPr/>
        </p:nvSpPr>
        <p:spPr bwMode="auto">
          <a:xfrm>
            <a:off x="6012017"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2" name="正方形/長方形 61"/>
          <p:cNvSpPr/>
          <p:nvPr/>
        </p:nvSpPr>
        <p:spPr bwMode="auto">
          <a:xfrm>
            <a:off x="6372021"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4" name="正方形/長方形 63"/>
          <p:cNvSpPr/>
          <p:nvPr/>
        </p:nvSpPr>
        <p:spPr bwMode="auto">
          <a:xfrm>
            <a:off x="6732025"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5" name="正方形/長方形 64"/>
          <p:cNvSpPr/>
          <p:nvPr/>
        </p:nvSpPr>
        <p:spPr bwMode="auto">
          <a:xfrm>
            <a:off x="7092030"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6" name="正方形/長方形 65"/>
          <p:cNvSpPr/>
          <p:nvPr/>
        </p:nvSpPr>
        <p:spPr bwMode="auto">
          <a:xfrm>
            <a:off x="6732026"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7" name="正方形/長方形 66"/>
          <p:cNvSpPr/>
          <p:nvPr/>
        </p:nvSpPr>
        <p:spPr bwMode="auto">
          <a:xfrm>
            <a:off x="7092030"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8" name="正方形/長方形 67"/>
          <p:cNvSpPr/>
          <p:nvPr/>
        </p:nvSpPr>
        <p:spPr bwMode="auto">
          <a:xfrm>
            <a:off x="6732025"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9" name="正方形/長方形 68"/>
          <p:cNvSpPr/>
          <p:nvPr/>
        </p:nvSpPr>
        <p:spPr bwMode="auto">
          <a:xfrm>
            <a:off x="7092030"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0" name="正方形/長方形 69"/>
          <p:cNvSpPr/>
          <p:nvPr/>
        </p:nvSpPr>
        <p:spPr bwMode="auto">
          <a:xfrm>
            <a:off x="6732026"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1" name="正方形/長方形 70"/>
          <p:cNvSpPr/>
          <p:nvPr/>
        </p:nvSpPr>
        <p:spPr bwMode="auto">
          <a:xfrm>
            <a:off x="7092030"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2" name="右矢印 71"/>
          <p:cNvSpPr/>
          <p:nvPr/>
        </p:nvSpPr>
        <p:spPr bwMode="auto">
          <a:xfrm>
            <a:off x="4031994" y="1718981"/>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38616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半導体の動作電圧をあまり下げられなくなってしまったため</a:t>
            </a:r>
            <a:endParaRPr kumimoji="1" lang="en-US" altLang="ja-JP" dirty="0"/>
          </a:p>
          <a:p>
            <a:r>
              <a:rPr lang="ja-JP" altLang="en-US" dirty="0">
                <a:solidFill>
                  <a:schemeClr val="accent5"/>
                </a:solidFill>
              </a:rPr>
              <a:t>性能向上の要因：マイクロアーキテクチャの改善</a:t>
            </a:r>
            <a:endParaRPr lang="en-US" altLang="ja-JP" dirty="0">
              <a:solidFill>
                <a:schemeClr val="accent5"/>
              </a:solidFill>
            </a:endParaRPr>
          </a:p>
          <a:p>
            <a:pPr marL="817200" lvl="1" indent="-457200">
              <a:buFont typeface="+mj-lt"/>
              <a:buAutoNum type="arabicPeriod"/>
            </a:pPr>
            <a:r>
              <a:rPr lang="ja-JP" altLang="en-US" dirty="0"/>
              <a:t>より大きく複雑な回路を導入</a:t>
            </a:r>
            <a:endParaRPr lang="en-US" altLang="ja-JP" dirty="0"/>
          </a:p>
          <a:p>
            <a:pPr lvl="2"/>
            <a:r>
              <a:rPr lang="ja-JP" altLang="en-US" dirty="0"/>
              <a:t>トランジスタ１つあたりで見ると小さくなり続けている</a:t>
            </a:r>
            <a:endParaRPr lang="en-US" altLang="ja-JP" dirty="0"/>
          </a:p>
          <a:p>
            <a:pPr lvl="2"/>
            <a:r>
              <a:rPr lang="ja-JP" altLang="en-US" dirty="0"/>
              <a:t>全部を同時に動かさなければ平気</a:t>
            </a:r>
          </a:p>
          <a:p>
            <a:pPr marL="817200" lvl="1" indent="-457200">
              <a:buFont typeface="+mj-lt"/>
              <a:buAutoNum type="arabicPeriod"/>
            </a:pPr>
            <a:r>
              <a:rPr lang="ja-JP" altLang="en-US" dirty="0"/>
              <a:t>方式自体の論理的な改良</a:t>
            </a:r>
            <a:endParaRPr lang="en-US" altLang="ja-JP" dirty="0"/>
          </a:p>
        </p:txBody>
      </p:sp>
    </p:spTree>
    <p:extLst>
      <p:ext uri="{BB962C8B-B14F-4D97-AF65-F5344CB8AC3E}">
        <p14:creationId xmlns:p14="http://schemas.microsoft.com/office/powerpoint/2010/main" val="3016350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Apple M1</a:t>
            </a:r>
            <a:br>
              <a:rPr lang="en-US" altLang="ja-JP" dirty="0"/>
            </a:br>
            <a:r>
              <a:rPr lang="ja-JP" altLang="en-US" sz="1800" dirty="0"/>
              <a:t> </a:t>
            </a:r>
            <a:r>
              <a:rPr lang="ja-JP" altLang="en-US" sz="1400" dirty="0"/>
              <a:t>写真は </a:t>
            </a:r>
            <a:r>
              <a:rPr lang="en-US" altLang="ja-JP" sz="1400" dirty="0"/>
              <a:t>https://www.anandtech.com/show/16226/apple-silicon-m1-a14-deep-dive </a:t>
            </a:r>
            <a:r>
              <a:rPr lang="ja-JP" altLang="en-US" sz="1400" dirty="0"/>
              <a:t>より</a:t>
            </a:r>
            <a:endParaRPr kumimoji="1" lang="ja-JP" altLang="en-US" sz="1400" dirty="0"/>
          </a:p>
        </p:txBody>
      </p:sp>
      <p:sp>
        <p:nvSpPr>
          <p:cNvPr id="3" name="テキスト プレースホルダー 2"/>
          <p:cNvSpPr>
            <a:spLocks noGrp="1"/>
          </p:cNvSpPr>
          <p:nvPr>
            <p:ph type="body" sz="quarter" idx="10"/>
          </p:nvPr>
        </p:nvSpPr>
        <p:spPr>
          <a:xfrm>
            <a:off x="0" y="5139019"/>
            <a:ext cx="8802047" cy="1529710"/>
          </a:xfrm>
        </p:spPr>
        <p:txBody>
          <a:bodyPr/>
          <a:lstStyle/>
          <a:p>
            <a:pPr lvl="1"/>
            <a:r>
              <a:rPr kumimoji="1" lang="en-US" altLang="ja-JP" dirty="0"/>
              <a:t>Apple M1</a:t>
            </a:r>
            <a:r>
              <a:rPr kumimoji="1" lang="ja-JP" altLang="en-US" dirty="0"/>
              <a:t>（</a:t>
            </a:r>
            <a:r>
              <a:rPr lang="en-US" altLang="ja-JP" dirty="0"/>
              <a:t>2020</a:t>
            </a:r>
            <a:r>
              <a:rPr lang="ja-JP" altLang="en-US" dirty="0"/>
              <a:t>年</a:t>
            </a:r>
            <a:r>
              <a:rPr lang="en-US" altLang="ja-JP" dirty="0"/>
              <a:t>11</a:t>
            </a:r>
            <a:r>
              <a:rPr lang="ja-JP" altLang="en-US" dirty="0"/>
              <a:t>月発売の </a:t>
            </a:r>
            <a:r>
              <a:rPr lang="en-US" altLang="ja-JP" dirty="0"/>
              <a:t>MacBook Pro </a:t>
            </a:r>
            <a:r>
              <a:rPr lang="ja-JP" altLang="en-US" dirty="0"/>
              <a:t>に搭載</a:t>
            </a:r>
            <a:r>
              <a:rPr kumimoji="1" lang="ja-JP" altLang="en-US" dirty="0"/>
              <a:t>）の </a:t>
            </a:r>
            <a:r>
              <a:rPr kumimoji="1" lang="en-US" altLang="ja-JP" dirty="0"/>
              <a:t>big core </a:t>
            </a:r>
            <a:r>
              <a:rPr kumimoji="1" lang="ja-JP" altLang="en-US" dirty="0"/>
              <a:t>は現時点で最も（論理的に）大きな </a:t>
            </a:r>
            <a:r>
              <a:rPr kumimoji="1" lang="en-US" altLang="ja-JP" dirty="0"/>
              <a:t>CPU </a:t>
            </a:r>
            <a:r>
              <a:rPr kumimoji="1" lang="ja-JP" altLang="en-US" dirty="0"/>
              <a:t>の１つ</a:t>
            </a:r>
            <a:endParaRPr kumimoji="1" lang="en-US" altLang="ja-JP" dirty="0"/>
          </a:p>
          <a:p>
            <a:pPr lvl="1"/>
            <a:r>
              <a:rPr kumimoji="1" lang="ja-JP" altLang="en-US" dirty="0"/>
              <a:t>チップ面積の大部分は </a:t>
            </a:r>
            <a:r>
              <a:rPr kumimoji="1" lang="en-US" altLang="ja-JP" dirty="0"/>
              <a:t>GPU </a:t>
            </a:r>
            <a:r>
              <a:rPr kumimoji="1" lang="ja-JP" altLang="en-US" dirty="0"/>
              <a:t>や</a:t>
            </a:r>
            <a:r>
              <a:rPr lang="ja-JP" altLang="en-US" dirty="0"/>
              <a:t>様々な専用回路に割かれている</a:t>
            </a:r>
            <a:endParaRPr lang="en-US" altLang="ja-JP" dirty="0"/>
          </a:p>
          <a:p>
            <a:pPr lvl="2"/>
            <a:r>
              <a:rPr lang="en-US" altLang="ja-JP" dirty="0"/>
              <a:t>big </a:t>
            </a:r>
            <a:r>
              <a:rPr lang="ja-JP" altLang="en-US" dirty="0"/>
              <a:t>コアが少々大きくなってももはや問題にならない</a:t>
            </a:r>
            <a:endParaRPr lang="en-US" altLang="ja-JP" dirty="0"/>
          </a:p>
        </p:txBody>
      </p:sp>
      <p:grpSp>
        <p:nvGrpSpPr>
          <p:cNvPr id="6" name="グループ化 5"/>
          <p:cNvGrpSpPr/>
          <p:nvPr/>
        </p:nvGrpSpPr>
        <p:grpSpPr>
          <a:xfrm>
            <a:off x="2321975" y="908972"/>
            <a:ext cx="4320048" cy="3960044"/>
            <a:chOff x="2141973" y="1178975"/>
            <a:chExt cx="4921557" cy="4689271"/>
          </a:xfrm>
        </p:grpSpPr>
        <p:pic>
          <p:nvPicPr>
            <p:cNvPr id="3074" name="Picture 2" descr="https://images.anandtech.com/doci/16226/M1_575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973" y="1178975"/>
              <a:ext cx="4921557" cy="4689271"/>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bwMode="auto">
            <a:xfrm>
              <a:off x="2231974"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big</a:t>
              </a:r>
            </a:p>
          </p:txBody>
        </p:sp>
        <p:sp>
          <p:nvSpPr>
            <p:cNvPr id="7" name="角丸四角形 6"/>
            <p:cNvSpPr/>
            <p:nvPr/>
          </p:nvSpPr>
          <p:spPr bwMode="auto">
            <a:xfrm>
              <a:off x="2861981"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8" name="角丸四角形 7"/>
            <p:cNvSpPr/>
            <p:nvPr/>
          </p:nvSpPr>
          <p:spPr bwMode="auto">
            <a:xfrm>
              <a:off x="2231974"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9" name="角丸四角形 8"/>
            <p:cNvSpPr/>
            <p:nvPr/>
          </p:nvSpPr>
          <p:spPr bwMode="auto">
            <a:xfrm>
              <a:off x="2861981"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10" name="角丸四角形 9"/>
            <p:cNvSpPr/>
            <p:nvPr/>
          </p:nvSpPr>
          <p:spPr bwMode="auto">
            <a:xfrm>
              <a:off x="4781048"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5" name="角丸四角形 14"/>
            <p:cNvSpPr/>
            <p:nvPr/>
          </p:nvSpPr>
          <p:spPr bwMode="auto">
            <a:xfrm>
              <a:off x="5115414"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grpSp>
      <p:sp>
        <p:nvSpPr>
          <p:cNvPr id="16" name="角丸四角形 15"/>
          <p:cNvSpPr/>
          <p:nvPr/>
        </p:nvSpPr>
        <p:spPr bwMode="auto">
          <a:xfrm>
            <a:off x="4326936"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7" name="角丸四角形 16"/>
          <p:cNvSpPr/>
          <p:nvPr/>
        </p:nvSpPr>
        <p:spPr bwMode="auto">
          <a:xfrm>
            <a:off x="4662001"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Tree>
    <p:extLst>
      <p:ext uri="{BB962C8B-B14F-4D97-AF65-F5344CB8AC3E}">
        <p14:creationId xmlns:p14="http://schemas.microsoft.com/office/powerpoint/2010/main" val="1703421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D084-4323-4C00-90F7-A6EDBDA457BC}"/>
              </a:ext>
            </a:extLst>
          </p:cNvPr>
          <p:cNvSpPr>
            <a:spLocks noGrp="1"/>
          </p:cNvSpPr>
          <p:nvPr>
            <p:ph type="title"/>
          </p:nvPr>
        </p:nvSpPr>
        <p:spPr/>
        <p:txBody>
          <a:bodyPr/>
          <a:lstStyle/>
          <a:p>
            <a:r>
              <a:rPr kumimoji="1" lang="ja-JP" altLang="en-US" dirty="0"/>
              <a:t>シングルスレッド性能向上の方法</a:t>
            </a:r>
          </a:p>
        </p:txBody>
      </p:sp>
      <p:sp>
        <p:nvSpPr>
          <p:cNvPr id="3" name="テキスト プレースホルダー 2">
            <a:extLst>
              <a:ext uri="{FF2B5EF4-FFF2-40B4-BE49-F238E27FC236}">
                <a16:creationId xmlns:a16="http://schemas.microsoft.com/office/drawing/2014/main" id="{4CD50184-52E4-4B34-8CD5-921639FAD0A4}"/>
              </a:ext>
            </a:extLst>
          </p:cNvPr>
          <p:cNvSpPr>
            <a:spLocks noGrp="1"/>
          </p:cNvSpPr>
          <p:nvPr>
            <p:ph type="body" sz="quarter" idx="10"/>
          </p:nvPr>
        </p:nvSpPr>
        <p:spPr/>
        <p:txBody>
          <a:bodyPr/>
          <a:lstStyle/>
          <a:p>
            <a:r>
              <a:rPr kumimoji="1" lang="ja-JP" altLang="en-US" dirty="0"/>
              <a:t>アプリケーションごとにそれぞれ異なる：</a:t>
            </a:r>
            <a:endParaRPr kumimoji="1" lang="en-US" altLang="ja-JP" dirty="0"/>
          </a:p>
          <a:p>
            <a:pPr marL="817200" lvl="1" indent="-457200">
              <a:buFont typeface="+mj-lt"/>
              <a:buAutoNum type="arabicPeriod"/>
            </a:pPr>
            <a:r>
              <a:rPr kumimoji="1" lang="en-US" altLang="ja-JP" dirty="0"/>
              <a:t>HPC </a:t>
            </a:r>
            <a:r>
              <a:rPr kumimoji="1" lang="ja-JP" altLang="en-US" dirty="0"/>
              <a:t>アプリケーション：</a:t>
            </a:r>
            <a:endParaRPr kumimoji="1" lang="en-US" altLang="ja-JP" dirty="0"/>
          </a:p>
          <a:p>
            <a:pPr lvl="2"/>
            <a:r>
              <a:rPr kumimoji="1" lang="ja-JP" altLang="en-US" dirty="0"/>
              <a:t>例：スーパーコンピュータで実行されている科学技術計算</a:t>
            </a:r>
            <a:endParaRPr kumimoji="1" lang="en-US" altLang="ja-JP" dirty="0"/>
          </a:p>
          <a:p>
            <a:pPr marL="817200" lvl="1" indent="-457200">
              <a:buFont typeface="+mj-lt"/>
              <a:buAutoNum type="arabicPeriod"/>
            </a:pPr>
            <a:r>
              <a:rPr kumimoji="1" lang="ja-JP" altLang="en-US" dirty="0"/>
              <a:t>整数系アプリケーション</a:t>
            </a:r>
            <a:endParaRPr kumimoji="1" lang="en-US" altLang="ja-JP" dirty="0"/>
          </a:p>
          <a:p>
            <a:pPr lvl="2"/>
            <a:r>
              <a:rPr kumimoji="1" lang="ja-JP" altLang="en-US" dirty="0"/>
              <a:t>例：</a:t>
            </a:r>
            <a:r>
              <a:rPr kumimoji="1" lang="en-US" altLang="ja-JP" dirty="0"/>
              <a:t>PC </a:t>
            </a:r>
            <a:r>
              <a:rPr kumimoji="1" lang="ja-JP" altLang="en-US" dirty="0"/>
              <a:t>やスマホで実行されているアプリ</a:t>
            </a:r>
            <a:endParaRPr lang="en-US" altLang="ja-JP" dirty="0"/>
          </a:p>
          <a:p>
            <a:r>
              <a:rPr kumimoji="1" lang="ja-JP" altLang="en-US" dirty="0">
                <a:solidFill>
                  <a:schemeClr val="accent5"/>
                </a:solidFill>
              </a:rPr>
              <a:t>スーパーコンピュータは</a:t>
            </a:r>
            <a:r>
              <a:rPr kumimoji="1" lang="en-US" altLang="ja-JP" dirty="0">
                <a:solidFill>
                  <a:schemeClr val="accent5"/>
                </a:solidFill>
              </a:rPr>
              <a:t>PC/</a:t>
            </a:r>
            <a:r>
              <a:rPr kumimoji="1" lang="ja-JP" altLang="en-US" dirty="0">
                <a:solidFill>
                  <a:schemeClr val="accent5"/>
                </a:solidFill>
              </a:rPr>
              <a:t>スマホの上位互換ではない</a:t>
            </a:r>
            <a:endParaRPr kumimoji="1" lang="en-US" altLang="ja-JP" dirty="0">
              <a:solidFill>
                <a:schemeClr val="accent5"/>
              </a:solidFill>
            </a:endParaRPr>
          </a:p>
          <a:p>
            <a:pPr lvl="1"/>
            <a:r>
              <a:rPr kumimoji="1" lang="ja-JP" altLang="en-US" dirty="0"/>
              <a:t>それぞれで求められる性質が大分違う</a:t>
            </a:r>
            <a:endParaRPr kumimoji="1" lang="en-US" altLang="ja-JP" dirty="0"/>
          </a:p>
        </p:txBody>
      </p:sp>
    </p:spTree>
    <p:extLst>
      <p:ext uri="{BB962C8B-B14F-4D97-AF65-F5344CB8AC3E}">
        <p14:creationId xmlns:p14="http://schemas.microsoft.com/office/powerpoint/2010/main" val="1896889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アプリケーション（１）</a:t>
            </a:r>
          </a:p>
        </p:txBody>
      </p:sp>
      <p:sp>
        <p:nvSpPr>
          <p:cNvPr id="3" name="テキスト プレースホルダー 2"/>
          <p:cNvSpPr>
            <a:spLocks noGrp="1"/>
          </p:cNvSpPr>
          <p:nvPr>
            <p:ph type="body" sz="quarter" idx="10"/>
          </p:nvPr>
        </p:nvSpPr>
        <p:spPr>
          <a:xfrm>
            <a:off x="431954" y="1088974"/>
            <a:ext cx="8712046" cy="5219751"/>
          </a:xfrm>
        </p:spPr>
        <p:txBody>
          <a:bodyPr/>
          <a:lstStyle/>
          <a:p>
            <a:r>
              <a:rPr kumimoji="1" lang="en-US" altLang="ja-JP" dirty="0">
                <a:solidFill>
                  <a:schemeClr val="accent5"/>
                </a:solidFill>
              </a:rPr>
              <a:t>HPC </a:t>
            </a:r>
            <a:r>
              <a:rPr kumimoji="1" lang="ja-JP" altLang="en-US" dirty="0">
                <a:solidFill>
                  <a:schemeClr val="accent5"/>
                </a:solidFill>
              </a:rPr>
              <a:t>アプリケーション：スループット指向</a:t>
            </a:r>
            <a:endParaRPr kumimoji="1" lang="en-US" altLang="ja-JP" dirty="0">
              <a:solidFill>
                <a:schemeClr val="accent5"/>
              </a:solidFill>
            </a:endParaRPr>
          </a:p>
          <a:p>
            <a:pPr lvl="1"/>
            <a:r>
              <a:rPr lang="ja-JP" altLang="en-US" dirty="0"/>
              <a:t>アプリケーション自体に自明な並列性が豊富に含まれる</a:t>
            </a:r>
            <a:endParaRPr lang="en-US" altLang="ja-JP" dirty="0"/>
          </a:p>
          <a:p>
            <a:pPr lvl="1"/>
            <a:r>
              <a:rPr lang="ja-JP" altLang="en-US" dirty="0"/>
              <a:t>プログラムが（相対的には）単純である一方，データ量が多い</a:t>
            </a:r>
            <a:endParaRPr lang="en-US" altLang="ja-JP" dirty="0"/>
          </a:p>
          <a:p>
            <a:r>
              <a:rPr lang="ja-JP" altLang="en-US" dirty="0"/>
              <a:t>例：スーパーコンピュータのランキング </a:t>
            </a:r>
            <a:r>
              <a:rPr lang="en-US" altLang="ja-JP" dirty="0"/>
              <a:t>TOP500 </a:t>
            </a:r>
            <a:r>
              <a:rPr lang="ja-JP" altLang="en-US" dirty="0"/>
              <a:t>で使われる </a:t>
            </a:r>
            <a:r>
              <a:rPr lang="en-US" altLang="ja-JP" dirty="0"/>
              <a:t>HPL </a:t>
            </a:r>
            <a:r>
              <a:rPr lang="ja-JP" altLang="en-US" dirty="0"/>
              <a:t>というベンチマークの場合</a:t>
            </a:r>
            <a:endParaRPr lang="en-US" altLang="ja-JP" dirty="0"/>
          </a:p>
          <a:p>
            <a:pPr lvl="1"/>
            <a:r>
              <a:rPr lang="ja-JP" altLang="en-US" dirty="0"/>
              <a:t>計算の大部分は</a:t>
            </a:r>
            <a:r>
              <a:rPr kumimoji="1" lang="ja-JP" altLang="en-US" dirty="0"/>
              <a:t>浮動小数点の</a:t>
            </a:r>
            <a:r>
              <a:rPr lang="ja-JP" altLang="en-US" dirty="0"/>
              <a:t>密行列積</a:t>
            </a:r>
            <a:endParaRPr lang="en-US" altLang="ja-JP" dirty="0"/>
          </a:p>
          <a:p>
            <a:r>
              <a:rPr lang="en-US" altLang="ja-JP" dirty="0"/>
              <a:t>CPU </a:t>
            </a:r>
            <a:r>
              <a:rPr lang="ja-JP" altLang="en-US" dirty="0"/>
              <a:t>コアの性能は（相対的には）</a:t>
            </a:r>
            <a:r>
              <a:rPr kumimoji="1" lang="ja-JP" altLang="en-US" dirty="0"/>
              <a:t>理論最大</a:t>
            </a:r>
            <a:r>
              <a:rPr lang="ja-JP" altLang="en-US" dirty="0"/>
              <a:t>性能の影響を大きく受ける</a:t>
            </a:r>
            <a:endParaRPr lang="en-US" altLang="ja-JP" dirty="0"/>
          </a:p>
          <a:p>
            <a:pPr lvl="1"/>
            <a:r>
              <a:rPr kumimoji="1" lang="ja-JP" altLang="en-US" dirty="0"/>
              <a:t>プログラムが単純なので人手で限界まで最適化される</a:t>
            </a:r>
            <a:endParaRPr kumimoji="1" lang="en-US" altLang="ja-JP" dirty="0"/>
          </a:p>
          <a:p>
            <a:pPr lvl="1"/>
            <a:r>
              <a:rPr kumimoji="1" lang="ja-JP" altLang="en-US" dirty="0"/>
              <a:t>コアごとの演算器の数 </a:t>
            </a:r>
            <a:r>
              <a:rPr kumimoji="1" lang="en-US" altLang="ja-JP" dirty="0"/>
              <a:t>× </a:t>
            </a:r>
            <a:r>
              <a:rPr kumimoji="1" lang="ja-JP" altLang="en-US" dirty="0"/>
              <a:t>駆動周波数，メモリバンド幅</a:t>
            </a:r>
            <a:endParaRPr kumimoji="1" lang="en-US" altLang="ja-JP" dirty="0"/>
          </a:p>
        </p:txBody>
      </p:sp>
    </p:spTree>
    <p:extLst>
      <p:ext uri="{BB962C8B-B14F-4D97-AF65-F5344CB8AC3E}">
        <p14:creationId xmlns:p14="http://schemas.microsoft.com/office/powerpoint/2010/main" val="3343655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はじめに</a:t>
            </a:r>
          </a:p>
        </p:txBody>
      </p:sp>
      <p:sp>
        <p:nvSpPr>
          <p:cNvPr id="3" name="テキスト プレースホルダー 2"/>
          <p:cNvSpPr>
            <a:spLocks noGrp="1"/>
          </p:cNvSpPr>
          <p:nvPr>
            <p:ph type="body" sz="quarter" idx="10"/>
          </p:nvPr>
        </p:nvSpPr>
        <p:spPr>
          <a:xfrm>
            <a:off x="341953" y="1089025"/>
            <a:ext cx="8640096" cy="5219700"/>
          </a:xfrm>
        </p:spPr>
        <p:txBody>
          <a:bodyPr anchor="ctr"/>
          <a:lstStyle/>
          <a:p>
            <a:r>
              <a:rPr lang="ja-JP" altLang="en-US" sz="1800" dirty="0"/>
              <a:t>塩谷の専門：</a:t>
            </a:r>
            <a:endParaRPr lang="en-US" altLang="ja-JP" sz="1800" dirty="0"/>
          </a:p>
          <a:p>
            <a:pPr lvl="1"/>
            <a:r>
              <a:rPr lang="ja-JP" altLang="en-US" sz="1800" dirty="0"/>
              <a:t>コンピュータ・アーキテクチャ</a:t>
            </a:r>
            <a:endParaRPr lang="en-US" altLang="ja-JP" sz="1800" dirty="0"/>
          </a:p>
          <a:p>
            <a:pPr lvl="2"/>
            <a:r>
              <a:rPr lang="ja-JP" altLang="en-US" sz="1800" dirty="0"/>
              <a:t>特に </a:t>
            </a:r>
            <a:r>
              <a:rPr lang="en-US" altLang="ja-JP" sz="1800" dirty="0"/>
              <a:t>CPU </a:t>
            </a:r>
            <a:r>
              <a:rPr lang="ja-JP" altLang="en-US" sz="1800" dirty="0"/>
              <a:t>や </a:t>
            </a:r>
            <a:r>
              <a:rPr lang="en-US" altLang="ja-JP" sz="1800" dirty="0"/>
              <a:t>GPU </a:t>
            </a:r>
            <a:r>
              <a:rPr lang="ja-JP" altLang="en-US" sz="1800" dirty="0"/>
              <a:t>のマイクロアーキテクチャ</a:t>
            </a:r>
            <a:endParaRPr lang="en-US" altLang="ja-JP" sz="1800" dirty="0"/>
          </a:p>
          <a:p>
            <a:pPr lvl="1"/>
            <a:r>
              <a:rPr lang="ja-JP" altLang="en-US" sz="1800" dirty="0"/>
              <a:t>最近は言語処理系やセキュリティに関わる研究も多いです</a:t>
            </a:r>
            <a:endParaRPr lang="en-US" altLang="ja-JP" sz="1800" dirty="0"/>
          </a:p>
          <a:p>
            <a:r>
              <a:rPr lang="ja-JP" altLang="en-US" sz="1800" dirty="0"/>
              <a:t>導入の話題：</a:t>
            </a:r>
            <a:endParaRPr lang="en-US" altLang="ja-JP" sz="1800" dirty="0"/>
          </a:p>
          <a:p>
            <a:pPr lvl="1"/>
            <a:r>
              <a:rPr lang="ja-JP" altLang="en-US" sz="1800" dirty="0"/>
              <a:t>「</a:t>
            </a:r>
            <a:r>
              <a:rPr lang="en-US" altLang="ja-JP" sz="1800" dirty="0"/>
              <a:t>CPU </a:t>
            </a:r>
            <a:r>
              <a:rPr lang="ja-JP" altLang="en-US" sz="1800" dirty="0"/>
              <a:t>の性能 →</a:t>
            </a:r>
            <a:r>
              <a:rPr lang="en-US" altLang="ja-JP" sz="1800" dirty="0"/>
              <a:t> </a:t>
            </a:r>
            <a:r>
              <a:rPr lang="ja-JP" altLang="en-US" sz="1800" dirty="0"/>
              <a:t>シングルスレッド性能」は最近どうなっているのか？</a:t>
            </a:r>
          </a:p>
        </p:txBody>
      </p:sp>
    </p:spTree>
    <p:extLst>
      <p:ext uri="{BB962C8B-B14F-4D97-AF65-F5344CB8AC3E}">
        <p14:creationId xmlns:p14="http://schemas.microsoft.com/office/powerpoint/2010/main" val="1055425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アプリケーション（２）</a:t>
            </a:r>
          </a:p>
        </p:txBody>
      </p:sp>
      <p:sp>
        <p:nvSpPr>
          <p:cNvPr id="3" name="テキスト プレースホルダー 2"/>
          <p:cNvSpPr>
            <a:spLocks noGrp="1"/>
          </p:cNvSpPr>
          <p:nvPr>
            <p:ph type="body" sz="quarter" idx="10"/>
          </p:nvPr>
        </p:nvSpPr>
        <p:spPr>
          <a:xfrm>
            <a:off x="431954" y="1088974"/>
            <a:ext cx="8460094" cy="5219751"/>
          </a:xfrm>
        </p:spPr>
        <p:txBody>
          <a:bodyPr/>
          <a:lstStyle/>
          <a:p>
            <a:r>
              <a:rPr kumimoji="1" lang="ja-JP" altLang="en-US" dirty="0"/>
              <a:t>「</a:t>
            </a:r>
            <a:r>
              <a:rPr kumimoji="1" lang="en-US" altLang="ja-JP" dirty="0"/>
              <a:t>CPU </a:t>
            </a:r>
            <a:r>
              <a:rPr kumimoji="1" lang="ja-JP" altLang="en-US" dirty="0"/>
              <a:t>コア」の性能向上：</a:t>
            </a:r>
            <a:endParaRPr kumimoji="1" lang="en-US" altLang="ja-JP" dirty="0"/>
          </a:p>
          <a:p>
            <a:pPr lvl="1"/>
            <a:r>
              <a:rPr kumimoji="1" lang="ja-JP" altLang="en-US" dirty="0"/>
              <a:t>レイテンシが多少伸びても良いからスループットを増やす</a:t>
            </a:r>
            <a:endParaRPr kumimoji="1" lang="en-US" altLang="ja-JP" dirty="0"/>
          </a:p>
          <a:p>
            <a:pPr lvl="2"/>
            <a:r>
              <a:rPr kumimoji="1" lang="ja-JP" altLang="en-US" dirty="0"/>
              <a:t>浮動小数点演算器の個数（あるいは </a:t>
            </a:r>
            <a:r>
              <a:rPr kumimoji="1" lang="en-US" altLang="ja-JP" dirty="0"/>
              <a:t>SIMD </a:t>
            </a:r>
            <a:r>
              <a:rPr kumimoji="1" lang="ja-JP" altLang="en-US" dirty="0"/>
              <a:t>の幅）</a:t>
            </a:r>
            <a:endParaRPr kumimoji="1" lang="en-US" altLang="ja-JP" dirty="0"/>
          </a:p>
          <a:p>
            <a:pPr lvl="2"/>
            <a:r>
              <a:rPr kumimoji="1" lang="ja-JP" altLang="en-US" dirty="0"/>
              <a:t>キャッシュやメモリのバンド幅</a:t>
            </a:r>
            <a:endParaRPr kumimoji="1" lang="en-US" altLang="ja-JP" dirty="0"/>
          </a:p>
          <a:p>
            <a:r>
              <a:rPr kumimoji="1" lang="ja-JP" altLang="en-US" dirty="0">
                <a:solidFill>
                  <a:schemeClr val="accent5"/>
                </a:solidFill>
              </a:rPr>
              <a:t>なるべく演算器をたくさん積んで，メモリからデータをたくさん転送できる口をつける</a:t>
            </a:r>
            <a:endParaRPr kumimoji="1" lang="en-US" altLang="ja-JP" dirty="0">
              <a:solidFill>
                <a:schemeClr val="accent5"/>
              </a:solidFill>
            </a:endParaRPr>
          </a:p>
          <a:p>
            <a:pPr lvl="1"/>
            <a:r>
              <a:rPr kumimoji="1" lang="ja-JP" altLang="en-US" dirty="0"/>
              <a:t>人手の最適化を阻害するので，あまりハードウェアには自動で動いて欲しくない</a:t>
            </a:r>
            <a:endParaRPr kumimoji="1" lang="en-US" altLang="ja-JP" dirty="0"/>
          </a:p>
          <a:p>
            <a:pPr lvl="1"/>
            <a:r>
              <a:rPr kumimoji="1" lang="ja-JP" altLang="en-US" dirty="0"/>
              <a:t>投機実行などは好まれない</a:t>
            </a:r>
            <a:endParaRPr kumimoji="1" lang="en-US" altLang="ja-JP" dirty="0"/>
          </a:p>
        </p:txBody>
      </p:sp>
    </p:spTree>
    <p:extLst>
      <p:ext uri="{BB962C8B-B14F-4D97-AF65-F5344CB8AC3E}">
        <p14:creationId xmlns:p14="http://schemas.microsoft.com/office/powerpoint/2010/main" val="1223049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整数系アプリケーション（１）</a:t>
            </a:r>
          </a:p>
        </p:txBody>
      </p:sp>
      <p:sp>
        <p:nvSpPr>
          <p:cNvPr id="3" name="テキスト プレースホルダー 2"/>
          <p:cNvSpPr>
            <a:spLocks noGrp="1"/>
          </p:cNvSpPr>
          <p:nvPr>
            <p:ph type="body" sz="quarter" idx="10"/>
          </p:nvPr>
        </p:nvSpPr>
        <p:spPr/>
        <p:txBody>
          <a:bodyPr/>
          <a:lstStyle/>
          <a:p>
            <a:r>
              <a:rPr kumimoji="1" lang="ja-JP" altLang="en-US" dirty="0">
                <a:solidFill>
                  <a:schemeClr val="accent5"/>
                </a:solidFill>
              </a:rPr>
              <a:t>整数系アプリケーション：レイテンシ指向</a:t>
            </a:r>
            <a:endParaRPr kumimoji="1" lang="en-US" altLang="ja-JP" dirty="0">
              <a:solidFill>
                <a:schemeClr val="accent5"/>
              </a:solidFill>
            </a:endParaRPr>
          </a:p>
          <a:p>
            <a:pPr lvl="1"/>
            <a:r>
              <a:rPr kumimoji="1" lang="ja-JP" altLang="en-US" dirty="0"/>
              <a:t>簡単に取り出せる並列性はあまりない</a:t>
            </a:r>
            <a:endParaRPr kumimoji="1" lang="en-US" altLang="ja-JP" dirty="0"/>
          </a:p>
          <a:p>
            <a:pPr lvl="1"/>
            <a:r>
              <a:rPr kumimoji="1" lang="ja-JP" altLang="en-US" dirty="0"/>
              <a:t>コードは複雑である一方，データの量は（相対的に）小さい</a:t>
            </a:r>
            <a:endParaRPr kumimoji="1" lang="en-US" altLang="ja-JP" dirty="0"/>
          </a:p>
          <a:p>
            <a:r>
              <a:rPr kumimoji="1" lang="ja-JP" altLang="en-US" dirty="0"/>
              <a:t>理論最大性能よりも全く低い性能しかでない</a:t>
            </a:r>
            <a:endParaRPr kumimoji="1" lang="en-US" altLang="ja-JP" dirty="0"/>
          </a:p>
          <a:p>
            <a:pPr lvl="1"/>
            <a:r>
              <a:rPr lang="ja-JP" altLang="en-US" dirty="0"/>
              <a:t>プログラムの挙動が複雑すぎて人手でも並列化できない</a:t>
            </a:r>
            <a:endParaRPr lang="en-US" altLang="ja-JP" dirty="0"/>
          </a:p>
          <a:p>
            <a:pPr lvl="2"/>
            <a:r>
              <a:rPr kumimoji="1" lang="ja-JP" altLang="en-US" dirty="0"/>
              <a:t>複雑な制御フローや依存関係</a:t>
            </a:r>
            <a:endParaRPr kumimoji="1" lang="en-US" altLang="ja-JP" dirty="0"/>
          </a:p>
          <a:p>
            <a:pPr lvl="1"/>
            <a:r>
              <a:rPr lang="ja-JP" altLang="en-US" dirty="0"/>
              <a:t>典型的には，</a:t>
            </a:r>
            <a:r>
              <a:rPr kumimoji="1" lang="ja-JP" altLang="en-US" dirty="0"/>
              <a:t>理論最大</a:t>
            </a:r>
            <a:r>
              <a:rPr lang="ja-JP" altLang="en-US" dirty="0"/>
              <a:t>性能の数分の１～</a:t>
            </a:r>
            <a:r>
              <a:rPr lang="en-US" altLang="ja-JP" dirty="0"/>
              <a:t>1/10 </a:t>
            </a:r>
            <a:r>
              <a:rPr lang="ja-JP" altLang="en-US" dirty="0"/>
              <a:t>もでない</a:t>
            </a:r>
            <a:endParaRPr lang="en-US" altLang="ja-JP" dirty="0"/>
          </a:p>
          <a:p>
            <a:pPr lvl="2"/>
            <a:r>
              <a:rPr kumimoji="1" lang="ja-JP" altLang="en-US" dirty="0"/>
              <a:t>単純にピーク性能を増やすことは意味が無い</a:t>
            </a:r>
            <a:endParaRPr kumimoji="1" lang="en-US" altLang="ja-JP" dirty="0"/>
          </a:p>
        </p:txBody>
      </p:sp>
    </p:spTree>
    <p:extLst>
      <p:ext uri="{BB962C8B-B14F-4D97-AF65-F5344CB8AC3E}">
        <p14:creationId xmlns:p14="http://schemas.microsoft.com/office/powerpoint/2010/main" val="223026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整数系アプリケーション（２）</a:t>
            </a:r>
          </a:p>
        </p:txBody>
      </p:sp>
      <p:sp>
        <p:nvSpPr>
          <p:cNvPr id="3" name="テキスト プレースホルダー 2"/>
          <p:cNvSpPr>
            <a:spLocks noGrp="1"/>
          </p:cNvSpPr>
          <p:nvPr>
            <p:ph type="body" sz="quarter" idx="10"/>
          </p:nvPr>
        </p:nvSpPr>
        <p:spPr/>
        <p:txBody>
          <a:bodyPr/>
          <a:lstStyle/>
          <a:p>
            <a:r>
              <a:rPr kumimoji="1" lang="ja-JP" altLang="en-US" dirty="0"/>
              <a:t>コアごとの実効性能は，ハードによる動的な並列処理次第</a:t>
            </a:r>
            <a:endParaRPr kumimoji="1" lang="en-US" altLang="ja-JP" dirty="0"/>
          </a:p>
          <a:p>
            <a:pPr lvl="1"/>
            <a:r>
              <a:rPr lang="ja-JP" altLang="en-US" dirty="0"/>
              <a:t>どうやって高効率に並列性を抽出するか</a:t>
            </a:r>
            <a:endParaRPr lang="en-US" altLang="ja-JP" dirty="0"/>
          </a:p>
          <a:p>
            <a:pPr lvl="1"/>
            <a:r>
              <a:rPr kumimoji="1" lang="ja-JP" altLang="en-US" dirty="0"/>
              <a:t>どうやって投機実行やプリフェッチをするか</a:t>
            </a:r>
            <a:endParaRPr kumimoji="1" lang="en-US" altLang="ja-JP" dirty="0"/>
          </a:p>
          <a:p>
            <a:r>
              <a:rPr kumimoji="1" lang="ja-JP" altLang="en-US" dirty="0"/>
              <a:t>整数演算器の数を増やすことは相対的には容易</a:t>
            </a:r>
            <a:endParaRPr kumimoji="1" lang="en-US" altLang="ja-JP" dirty="0"/>
          </a:p>
          <a:p>
            <a:pPr lvl="1"/>
            <a:r>
              <a:rPr kumimoji="1" lang="ja-JP" altLang="en-US" dirty="0"/>
              <a:t>整数演算器は 浮動小数点演算器よりも大幅に小さい</a:t>
            </a:r>
            <a:endParaRPr kumimoji="1" lang="en-US" altLang="ja-JP" dirty="0"/>
          </a:p>
          <a:p>
            <a:pPr lvl="2"/>
            <a:r>
              <a:rPr lang="en-US" altLang="ja-JP" dirty="0"/>
              <a:t>INT 64bit ADDER</a:t>
            </a:r>
            <a:r>
              <a:rPr lang="ja-JP" altLang="en-US" dirty="0"/>
              <a:t>：</a:t>
            </a:r>
            <a:r>
              <a:rPr lang="en-US" altLang="ja-JP" dirty="0">
                <a:solidFill>
                  <a:schemeClr val="accent5"/>
                </a:solidFill>
              </a:rPr>
              <a:t>6k</a:t>
            </a:r>
            <a:r>
              <a:rPr lang="ja-JP" altLang="en-US" dirty="0"/>
              <a:t> </a:t>
            </a:r>
            <a:r>
              <a:rPr lang="en-US" altLang="ja-JP" dirty="0"/>
              <a:t> vs. FP DP FMA </a:t>
            </a:r>
            <a:r>
              <a:rPr lang="en-US" altLang="ja-JP" dirty="0">
                <a:solidFill>
                  <a:schemeClr val="accent5"/>
                </a:solidFill>
              </a:rPr>
              <a:t>150k</a:t>
            </a:r>
            <a:r>
              <a:rPr lang="ja-JP" altLang="en-US" dirty="0"/>
              <a:t>トランジスタ </a:t>
            </a:r>
            <a:r>
              <a:rPr lang="en-US" altLang="ja-JP" dirty="0"/>
              <a:t>[1,2]</a:t>
            </a:r>
          </a:p>
          <a:p>
            <a:pPr lvl="2"/>
            <a:r>
              <a:rPr lang="ja-JP" altLang="en-US" dirty="0"/>
              <a:t>（</a:t>
            </a:r>
            <a:r>
              <a:rPr lang="en-US" altLang="ja-JP" dirty="0"/>
              <a:t>MIPS R3000 </a:t>
            </a:r>
            <a:r>
              <a:rPr lang="ja-JP" altLang="en-US" dirty="0"/>
              <a:t>が </a:t>
            </a:r>
            <a:r>
              <a:rPr lang="en-US" altLang="ja-JP" dirty="0"/>
              <a:t>115k </a:t>
            </a:r>
            <a:r>
              <a:rPr lang="ja-JP" altLang="en-US" dirty="0"/>
              <a:t>トランジスタ</a:t>
            </a:r>
            <a:endParaRPr lang="en-US" altLang="ja-JP" dirty="0"/>
          </a:p>
          <a:p>
            <a:pPr lvl="1"/>
            <a:r>
              <a:rPr lang="ja-JP" altLang="en-US" dirty="0"/>
              <a:t>レジスタ・ファイルやスケジューラ，予測器の方が大きい</a:t>
            </a:r>
            <a:endParaRPr lang="en-US" altLang="ja-JP" dirty="0"/>
          </a:p>
          <a:p>
            <a:pPr lvl="2"/>
            <a:r>
              <a:rPr kumimoji="1" lang="ja-JP" altLang="en-US" dirty="0"/>
              <a:t>スループットではなくレイテンシが重要なため改善が難しい</a:t>
            </a:r>
            <a:br>
              <a:rPr kumimoji="1" lang="en-US" altLang="ja-JP" dirty="0"/>
            </a:br>
            <a:endParaRPr kumimoji="1" lang="en-US" altLang="ja-JP" dirty="0"/>
          </a:p>
        </p:txBody>
      </p:sp>
      <p:sp>
        <p:nvSpPr>
          <p:cNvPr id="5" name="正方形/長方形 4">
            <a:extLst>
              <a:ext uri="{FF2B5EF4-FFF2-40B4-BE49-F238E27FC236}">
                <a16:creationId xmlns:a16="http://schemas.microsoft.com/office/drawing/2014/main" id="{1043FAA8-D0D9-4F14-A52A-096BE3E7D1A1}"/>
              </a:ext>
            </a:extLst>
          </p:cNvPr>
          <p:cNvSpPr/>
          <p:nvPr/>
        </p:nvSpPr>
        <p:spPr>
          <a:xfrm>
            <a:off x="251952" y="6039029"/>
            <a:ext cx="353491" cy="334637"/>
          </a:xfrm>
          <a:prstGeom prst="rect">
            <a:avLst/>
          </a:prstGeom>
        </p:spPr>
        <p:txBody>
          <a:bodyPr wrap="none">
            <a:noAutofit/>
          </a:bodyPr>
          <a:lstStyle/>
          <a:p>
            <a:pPr marL="0" lvl="1"/>
            <a:r>
              <a:rPr lang="en-US" altLang="ja-JP" sz="1100" dirty="0">
                <a:solidFill>
                  <a:schemeClr val="tx1">
                    <a:lumMod val="75000"/>
                    <a:lumOff val="25000"/>
                  </a:schemeClr>
                </a:solidFill>
              </a:rPr>
              <a:t>1. S. Kao et al., “A 240ps 64b Carry Lookahead Adder in 90nm CMOS,”  ISSCC 2006</a:t>
            </a:r>
            <a:br>
              <a:rPr lang="en-US" altLang="ja-JP" sz="1100" dirty="0">
                <a:solidFill>
                  <a:schemeClr val="tx1">
                    <a:lumMod val="75000"/>
                    <a:lumOff val="25000"/>
                  </a:schemeClr>
                </a:solidFill>
              </a:rPr>
            </a:br>
            <a:r>
              <a:rPr lang="en-US" altLang="ja-JP" sz="1100" dirty="0">
                <a:solidFill>
                  <a:schemeClr val="tx1">
                    <a:lumMod val="75000"/>
                    <a:lumOff val="25000"/>
                  </a:schemeClr>
                </a:solidFill>
              </a:rPr>
              <a:t>2. S. </a:t>
            </a:r>
            <a:r>
              <a:rPr lang="en-US" altLang="ja-JP" sz="1100" dirty="0" err="1">
                <a:solidFill>
                  <a:schemeClr val="tx1">
                    <a:lumMod val="75000"/>
                    <a:lumOff val="25000"/>
                  </a:schemeClr>
                </a:solidFill>
              </a:rPr>
              <a:t>Vangal</a:t>
            </a:r>
            <a:r>
              <a:rPr lang="en-US" altLang="ja-JP" sz="1100" dirty="0">
                <a:solidFill>
                  <a:schemeClr val="tx1">
                    <a:lumMod val="75000"/>
                    <a:lumOff val="25000"/>
                  </a:schemeClr>
                </a:solidFill>
              </a:rPr>
              <a:t> et al., “A 6.2- </a:t>
            </a:r>
            <a:r>
              <a:rPr lang="en-US" altLang="ja-JP" sz="1100" dirty="0" err="1">
                <a:solidFill>
                  <a:schemeClr val="tx1">
                    <a:lumMod val="75000"/>
                    <a:lumOff val="25000"/>
                  </a:schemeClr>
                </a:solidFill>
              </a:rPr>
              <a:t>GFlops</a:t>
            </a:r>
            <a:r>
              <a:rPr lang="en-US" altLang="ja-JP" sz="1100" dirty="0">
                <a:solidFill>
                  <a:schemeClr val="tx1">
                    <a:lumMod val="75000"/>
                    <a:lumOff val="25000"/>
                  </a:schemeClr>
                </a:solidFill>
              </a:rPr>
              <a:t> Floating-Point Multiply-Accumulator With Conditional Normalization,”  Journal of Solid-State Circuits 2006</a:t>
            </a:r>
          </a:p>
          <a:p>
            <a:pPr marL="0" lvl="1"/>
            <a:endParaRPr lang="en-US" altLang="ja-JP" sz="1400" dirty="0">
              <a:solidFill>
                <a:schemeClr val="tx1">
                  <a:lumMod val="75000"/>
                  <a:lumOff val="25000"/>
                </a:schemeClr>
              </a:solidFill>
            </a:endParaRPr>
          </a:p>
        </p:txBody>
      </p:sp>
    </p:spTree>
    <p:extLst>
      <p:ext uri="{BB962C8B-B14F-4D97-AF65-F5344CB8AC3E}">
        <p14:creationId xmlns:p14="http://schemas.microsoft.com/office/powerpoint/2010/main" val="276995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両者の違いのまとめ（１）</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アプリケーション（スパコン）：スループット指向</a:t>
            </a:r>
            <a:endParaRPr kumimoji="1" lang="en-US" altLang="ja-JP" dirty="0"/>
          </a:p>
          <a:p>
            <a:pPr lvl="1"/>
            <a:r>
              <a:rPr kumimoji="1" lang="ja-JP" altLang="en-US" dirty="0"/>
              <a:t>ピーク性能を引き上げることや，データ操作の改善が重要</a:t>
            </a:r>
            <a:endParaRPr kumimoji="1" lang="en-US" altLang="ja-JP" dirty="0"/>
          </a:p>
          <a:p>
            <a:pPr lvl="1"/>
            <a:r>
              <a:rPr kumimoji="1" lang="ja-JP" altLang="en-US" dirty="0"/>
              <a:t>ハードウェアには投機とかあまり余計なことはして欲しくない</a:t>
            </a:r>
            <a:endParaRPr kumimoji="1" lang="en-US" altLang="ja-JP" dirty="0"/>
          </a:p>
          <a:p>
            <a:pPr lvl="1"/>
            <a:r>
              <a:rPr kumimoji="1" lang="ja-JP" altLang="en-US" dirty="0"/>
              <a:t>ある程度は人力の最適化で性能を引き出す前提</a:t>
            </a:r>
            <a:endParaRPr kumimoji="1" lang="en-US" altLang="ja-JP" dirty="0"/>
          </a:p>
          <a:p>
            <a:r>
              <a:rPr kumimoji="1" lang="ja-JP" altLang="en-US" dirty="0"/>
              <a:t>整数系アプリケーション（</a:t>
            </a:r>
            <a:r>
              <a:rPr kumimoji="1" lang="en-US" altLang="ja-JP" dirty="0"/>
              <a:t>PC/</a:t>
            </a:r>
            <a:r>
              <a:rPr kumimoji="1" lang="ja-JP" altLang="en-US" dirty="0"/>
              <a:t>スマホ）：レイテンシ指向</a:t>
            </a:r>
            <a:endParaRPr kumimoji="1" lang="en-US" altLang="ja-JP" dirty="0"/>
          </a:p>
          <a:p>
            <a:pPr lvl="1"/>
            <a:r>
              <a:rPr kumimoji="1" lang="ja-JP" altLang="en-US" dirty="0"/>
              <a:t>ピーク性能だけを引き上げてもほぼ意味がない</a:t>
            </a:r>
            <a:endParaRPr kumimoji="1" lang="en-US" altLang="ja-JP" dirty="0"/>
          </a:p>
          <a:p>
            <a:pPr lvl="1"/>
            <a:r>
              <a:rPr kumimoji="1" lang="ja-JP" altLang="en-US" dirty="0"/>
              <a:t>ハードウェアによる動的な命令スケジューリング方法や投機実行の改善が重要</a:t>
            </a:r>
            <a:endParaRPr kumimoji="1" lang="en-US" altLang="ja-JP" dirty="0"/>
          </a:p>
          <a:p>
            <a:pPr lvl="1"/>
            <a:r>
              <a:rPr kumimoji="1" lang="ja-JP" altLang="en-US" dirty="0"/>
              <a:t>人力の最適化で並列化は一般にあまり行われない</a:t>
            </a:r>
            <a:endParaRPr kumimoji="1" lang="ja-JP" altLang="en-US" dirty="0">
              <a:solidFill>
                <a:schemeClr val="accent5"/>
              </a:solidFill>
            </a:endParaRPr>
          </a:p>
        </p:txBody>
      </p:sp>
    </p:spTree>
    <p:extLst>
      <p:ext uri="{BB962C8B-B14F-4D97-AF65-F5344CB8AC3E}">
        <p14:creationId xmlns:p14="http://schemas.microsoft.com/office/powerpoint/2010/main" val="1734911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アプリ（スーパーコンピュータ）と</a:t>
            </a:r>
            <a:br>
              <a:rPr kumimoji="1" lang="en-US" altLang="ja-JP" dirty="0"/>
            </a:br>
            <a:r>
              <a:rPr kumimoji="1" lang="ja-JP" altLang="en-US" dirty="0"/>
              <a:t>整数系アプリ（</a:t>
            </a:r>
            <a:r>
              <a:rPr kumimoji="1" lang="en-US" altLang="ja-JP" dirty="0"/>
              <a:t>PC/</a:t>
            </a:r>
            <a:r>
              <a:rPr kumimoji="1" lang="ja-JP" altLang="en-US" dirty="0"/>
              <a:t>スマホ）では性質もやるべき事も全然違う</a:t>
            </a:r>
            <a:endParaRPr kumimoji="1" lang="en-US" altLang="ja-JP" dirty="0"/>
          </a:p>
          <a:p>
            <a:pPr lvl="1"/>
            <a:r>
              <a:rPr kumimoji="1" lang="ja-JP" altLang="en-US" dirty="0"/>
              <a:t>大量輸送を目的とするダンプカーと，道なき道を行くラリーカーの違いのようなもの</a:t>
            </a:r>
            <a:endParaRPr kumimoji="1" lang="en-US" altLang="ja-JP" dirty="0"/>
          </a:p>
          <a:p>
            <a:pPr lvl="1"/>
            <a:r>
              <a:rPr kumimoji="1" lang="ja-JP" altLang="en-US" dirty="0"/>
              <a:t>タイヤやエンジンの基盤技術は共通でも，上位互換ではない</a:t>
            </a:r>
            <a:endParaRPr kumimoji="1" lang="en-US" altLang="ja-JP" dirty="0"/>
          </a:p>
          <a:p>
            <a:pPr lvl="1"/>
            <a:r>
              <a:rPr kumimoji="1" lang="ja-JP" altLang="en-US" dirty="0"/>
              <a:t>「コンピュータの性能や展望」の話をする際は </a:t>
            </a:r>
            <a:r>
              <a:rPr lang="en-US" altLang="ja-JP" dirty="0"/>
              <a:t>HPC </a:t>
            </a:r>
            <a:r>
              <a:rPr lang="ja-JP" altLang="en-US" dirty="0"/>
              <a:t>アプリを前提に話がなされてしまうことは結構ある</a:t>
            </a:r>
            <a:endParaRPr lang="en-US" altLang="ja-JP" dirty="0"/>
          </a:p>
          <a:p>
            <a:r>
              <a:rPr kumimoji="1" lang="ja-JP" altLang="en-US" dirty="0">
                <a:solidFill>
                  <a:schemeClr val="accent5"/>
                </a:solidFill>
              </a:rPr>
              <a:t>今日の残りの主題は整数系アプリケーション</a:t>
            </a:r>
          </a:p>
        </p:txBody>
      </p:sp>
    </p:spTree>
    <p:extLst>
      <p:ext uri="{BB962C8B-B14F-4D97-AF65-F5344CB8AC3E}">
        <p14:creationId xmlns:p14="http://schemas.microsoft.com/office/powerpoint/2010/main" val="3761714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整数系アプリケーションの性能向上</a:t>
            </a:r>
          </a:p>
        </p:txBody>
      </p:sp>
    </p:spTree>
    <p:extLst>
      <p:ext uri="{BB962C8B-B14F-4D97-AF65-F5344CB8AC3E}">
        <p14:creationId xmlns:p14="http://schemas.microsoft.com/office/powerpoint/2010/main" val="9454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整数系アプリケーションの性能向上</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a:xfrm>
            <a:off x="611956" y="908972"/>
            <a:ext cx="8280092" cy="1620017"/>
          </a:xfrm>
        </p:spPr>
        <p:txBody>
          <a:bodyPr anchor="t"/>
          <a:lstStyle/>
          <a:p>
            <a:r>
              <a:rPr lang="en-US" altLang="ja-JP" sz="1800" dirty="0"/>
              <a:t>Apple </a:t>
            </a:r>
            <a:r>
              <a:rPr lang="ja-JP" altLang="en-US" sz="1800" dirty="0"/>
              <a:t>や </a:t>
            </a:r>
            <a:r>
              <a:rPr lang="en-US" altLang="ja-JP" sz="1800" dirty="0"/>
              <a:t>Intel</a:t>
            </a:r>
            <a:r>
              <a:rPr lang="ja-JP" altLang="en-US" sz="1800" dirty="0"/>
              <a:t>，</a:t>
            </a:r>
            <a:r>
              <a:rPr lang="en-US" altLang="ja-JP" sz="1800" dirty="0"/>
              <a:t>AMD</a:t>
            </a:r>
            <a:r>
              <a:rPr lang="ja-JP" altLang="en-US" sz="1800" dirty="0"/>
              <a:t>，</a:t>
            </a:r>
            <a:r>
              <a:rPr lang="en-US" altLang="ja-JP" sz="1800" dirty="0"/>
              <a:t>ARM </a:t>
            </a:r>
            <a:r>
              <a:rPr lang="ja-JP" altLang="en-US" sz="1800" dirty="0"/>
              <a:t>はどんどんコアを大型化</a:t>
            </a:r>
            <a:endParaRPr lang="en-US" altLang="ja-JP" sz="1800" dirty="0"/>
          </a:p>
          <a:p>
            <a:pPr lvl="1"/>
            <a:r>
              <a:rPr kumimoji="1" lang="ja-JP" altLang="en-US" sz="1800" dirty="0"/>
              <a:t>主に整数系アプリケーションのシングルスレッド性能向上のため</a:t>
            </a:r>
            <a:endParaRPr kumimoji="1" lang="en-US" altLang="ja-JP" sz="1800" dirty="0"/>
          </a:p>
          <a:p>
            <a:r>
              <a:rPr kumimoji="1" lang="ja-JP" altLang="en-US" sz="1800" dirty="0"/>
              <a:t>例：</a:t>
            </a:r>
            <a:r>
              <a:rPr kumimoji="1" lang="en-US" altLang="ja-JP" sz="1800" dirty="0"/>
              <a:t>Apple M1 Firestorm </a:t>
            </a:r>
            <a:r>
              <a:rPr kumimoji="1" lang="ja-JP" altLang="en-US" sz="1800" dirty="0"/>
              <a:t>コア</a:t>
            </a:r>
            <a:endParaRPr kumimoji="1" lang="en-US" altLang="ja-JP" sz="1800" dirty="0"/>
          </a:p>
          <a:p>
            <a:pPr lvl="1"/>
            <a:r>
              <a:rPr kumimoji="1" lang="ja-JP" altLang="en-US" sz="1800" dirty="0"/>
              <a:t>最大</a:t>
            </a:r>
            <a:r>
              <a:rPr kumimoji="1" lang="en-US" altLang="ja-JP" sz="1800" dirty="0"/>
              <a:t>630</a:t>
            </a:r>
            <a:r>
              <a:rPr kumimoji="1" lang="ja-JP" altLang="en-US" sz="1800" dirty="0"/>
              <a:t>命令スケジューリング，</a:t>
            </a:r>
            <a:r>
              <a:rPr kumimoji="1" lang="en-US" altLang="ja-JP" sz="1800" dirty="0"/>
              <a:t>13</a:t>
            </a:r>
            <a:r>
              <a:rPr kumimoji="1" lang="ja-JP" altLang="en-US" sz="1800" dirty="0"/>
              <a:t>整数</a:t>
            </a:r>
            <a:r>
              <a:rPr kumimoji="1" lang="en-US" altLang="ja-JP" sz="1800" dirty="0"/>
              <a:t>+4 FP </a:t>
            </a:r>
            <a:r>
              <a:rPr kumimoji="1" lang="ja-JP" altLang="en-US" sz="1800" dirty="0"/>
              <a:t>命令同時発行 可能</a:t>
            </a:r>
            <a:endParaRPr kumimoji="1" lang="en-US" altLang="ja-JP" sz="1800" dirty="0"/>
          </a:p>
          <a:p>
            <a:pPr lvl="1"/>
            <a:r>
              <a:rPr kumimoji="1" lang="en-US" altLang="ja-JP" sz="1800" dirty="0"/>
              <a:t>iPad Pro </a:t>
            </a:r>
            <a:r>
              <a:rPr kumimoji="1" lang="ja-JP" altLang="en-US" sz="1800" dirty="0"/>
              <a:t>に，現時点で最も大きな </a:t>
            </a:r>
            <a:r>
              <a:rPr kumimoji="1" lang="en-US" altLang="ja-JP" sz="1800" dirty="0"/>
              <a:t>CPU </a:t>
            </a:r>
            <a:r>
              <a:rPr kumimoji="1" lang="ja-JP" altLang="en-US" sz="1800" dirty="0"/>
              <a:t>が乗っている</a:t>
            </a:r>
          </a:p>
        </p:txBody>
      </p:sp>
      <p:pic>
        <p:nvPicPr>
          <p:cNvPr id="1026" name="Picture 2">
            <a:extLst>
              <a:ext uri="{FF2B5EF4-FFF2-40B4-BE49-F238E27FC236}">
                <a16:creationId xmlns:a16="http://schemas.microsoft.com/office/drawing/2014/main" id="{F5C034B9-F0A0-4FDF-BEAE-E6E272051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776" y="3158997"/>
            <a:ext cx="5220198" cy="351003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5A3F364-5A5E-489C-B186-786460AFE12B}"/>
              </a:ext>
            </a:extLst>
          </p:cNvPr>
          <p:cNvSpPr/>
          <p:nvPr/>
        </p:nvSpPr>
        <p:spPr>
          <a:xfrm>
            <a:off x="3401987" y="6560234"/>
            <a:ext cx="353491" cy="334637"/>
          </a:xfrm>
          <a:prstGeom prst="rect">
            <a:avLst/>
          </a:prstGeom>
        </p:spPr>
        <p:txBody>
          <a:bodyPr wrap="none">
            <a:noAutofit/>
          </a:bodyPr>
          <a:lstStyle/>
          <a:p>
            <a:pPr marL="0" lvl="1"/>
            <a:r>
              <a:rPr lang="en-US" altLang="ja-JP" sz="11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https://www.anandtech.com/show/16226/apple-silicon-m1-a14-deep-dive/2</a:t>
            </a:r>
            <a:r>
              <a:rPr lang="en-US" altLang="ja-JP" sz="1100" dirty="0">
                <a:solidFill>
                  <a:schemeClr val="tx1">
                    <a:lumMod val="75000"/>
                    <a:lumOff val="25000"/>
                  </a:schemeClr>
                </a:solidFill>
              </a:rPr>
              <a:t> </a:t>
            </a:r>
            <a:r>
              <a:rPr lang="ja-JP" altLang="en-US" sz="1100" dirty="0">
                <a:solidFill>
                  <a:schemeClr val="tx1">
                    <a:lumMod val="75000"/>
                    <a:lumOff val="25000"/>
                  </a:schemeClr>
                </a:solidFill>
              </a:rPr>
              <a:t>より</a:t>
            </a:r>
            <a:endParaRPr lang="en-US" altLang="ja-JP" sz="1100" dirty="0">
              <a:solidFill>
                <a:schemeClr val="tx1">
                  <a:lumMod val="75000"/>
                  <a:lumOff val="25000"/>
                </a:schemeClr>
              </a:solidFill>
            </a:endParaRPr>
          </a:p>
        </p:txBody>
      </p:sp>
    </p:spTree>
    <p:extLst>
      <p:ext uri="{BB962C8B-B14F-4D97-AF65-F5344CB8AC3E}">
        <p14:creationId xmlns:p14="http://schemas.microsoft.com/office/powerpoint/2010/main" val="97663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なぜ </a:t>
            </a:r>
            <a:r>
              <a:rPr kumimoji="1" lang="en-US" altLang="ja-JP" dirty="0"/>
              <a:t>Apple </a:t>
            </a:r>
            <a:r>
              <a:rPr kumimoji="1" lang="ja-JP" altLang="en-US" dirty="0"/>
              <a:t>がシングルスレッド性能を上げるのか</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kumimoji="1" lang="en-US" altLang="ja-JP" dirty="0"/>
              <a:t>PC </a:t>
            </a:r>
            <a:r>
              <a:rPr kumimoji="1" lang="ja-JP" altLang="en-US" dirty="0"/>
              <a:t>やスマホ，タブレットで実行されるアプリのレスポンスを重視</a:t>
            </a:r>
            <a:endParaRPr kumimoji="1" lang="en-US" altLang="ja-JP" dirty="0"/>
          </a:p>
          <a:p>
            <a:pPr lvl="1"/>
            <a:r>
              <a:rPr kumimoji="1" lang="ja-JP" altLang="en-US" dirty="0"/>
              <a:t>特に </a:t>
            </a:r>
            <a:r>
              <a:rPr kumimoji="1" lang="en-US" altLang="ja-JP" dirty="0"/>
              <a:t>WEB </a:t>
            </a:r>
            <a:r>
              <a:rPr kumimoji="1" lang="ja-JP" altLang="en-US" dirty="0"/>
              <a:t>ブラウザ上で動作する </a:t>
            </a:r>
            <a:r>
              <a:rPr kumimoji="1" lang="en-US" altLang="ja-JP" dirty="0"/>
              <a:t>JavaScript </a:t>
            </a:r>
            <a:r>
              <a:rPr kumimoji="1" lang="ja-JP" altLang="en-US" dirty="0"/>
              <a:t>で動くもの</a:t>
            </a:r>
          </a:p>
        </p:txBody>
      </p:sp>
    </p:spTree>
    <p:extLst>
      <p:ext uri="{BB962C8B-B14F-4D97-AF65-F5344CB8AC3E}">
        <p14:creationId xmlns:p14="http://schemas.microsoft.com/office/powerpoint/2010/main" val="3962256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近年の </a:t>
            </a:r>
            <a:r>
              <a:rPr kumimoji="1" lang="en-US" altLang="ja-JP" dirty="0"/>
              <a:t>WEB </a:t>
            </a:r>
            <a:r>
              <a:rPr kumimoji="1" lang="ja-JP" altLang="en-US" dirty="0"/>
              <a:t>アプリケーションの発展</a:t>
            </a:r>
            <a:endParaRPr kumimoji="1" lang="en-US" altLang="ja-JP" dirty="0"/>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lang="en-US" altLang="ja-JP" dirty="0"/>
              <a:t>HTML5 </a:t>
            </a:r>
            <a:r>
              <a:rPr lang="ja-JP" altLang="en-US" dirty="0"/>
              <a:t>の普及と共に，ここ５年ほどで大きく発展</a:t>
            </a:r>
            <a:endParaRPr lang="en-US" altLang="ja-JP" dirty="0"/>
          </a:p>
          <a:p>
            <a:pPr lvl="1"/>
            <a:r>
              <a:rPr lang="ja-JP" altLang="en-US" dirty="0"/>
              <a:t>大規模アプリケーションの開発方法の確立</a:t>
            </a:r>
            <a:endParaRPr lang="en-US" altLang="ja-JP" dirty="0"/>
          </a:p>
          <a:p>
            <a:pPr lvl="2"/>
            <a:r>
              <a:rPr lang="ja-JP" altLang="en-US" dirty="0"/>
              <a:t>フレームワークや設計パターンの発展</a:t>
            </a:r>
            <a:endParaRPr lang="en-US" altLang="ja-JP" dirty="0"/>
          </a:p>
          <a:p>
            <a:pPr lvl="1"/>
            <a:r>
              <a:rPr lang="ja-JP" altLang="en-US" dirty="0"/>
              <a:t>もはや </a:t>
            </a:r>
            <a:r>
              <a:rPr lang="en-US" altLang="ja-JP" dirty="0"/>
              <a:t>PC </a:t>
            </a:r>
            <a:r>
              <a:rPr lang="ja-JP" altLang="en-US" dirty="0"/>
              <a:t>のデスクトップ・アプリに引けを取らない</a:t>
            </a:r>
            <a:endParaRPr lang="en-US" altLang="ja-JP" dirty="0"/>
          </a:p>
          <a:p>
            <a:pPr lvl="2"/>
            <a:r>
              <a:rPr lang="ja-JP" altLang="en-US" dirty="0"/>
              <a:t>これまで </a:t>
            </a:r>
            <a:r>
              <a:rPr lang="en-US" altLang="ja-JP" dirty="0"/>
              <a:t>GUI </a:t>
            </a:r>
            <a:r>
              <a:rPr lang="ja-JP" altLang="en-US" dirty="0"/>
              <a:t>ツールを色々作って来たが，圧倒的に楽で高機能なものを作れると感じる</a:t>
            </a:r>
            <a:endParaRPr lang="en-US" altLang="ja-JP" dirty="0"/>
          </a:p>
          <a:p>
            <a:r>
              <a:rPr kumimoji="1" lang="ja-JP" altLang="en-US" dirty="0"/>
              <a:t>サーバーからクライアントに大きく処理を移す傾向</a:t>
            </a:r>
            <a:endParaRPr kumimoji="1" lang="en-US" altLang="ja-JP" dirty="0"/>
          </a:p>
          <a:p>
            <a:pPr lvl="1"/>
            <a:r>
              <a:rPr kumimoji="1" lang="ja-JP" altLang="en-US" dirty="0"/>
              <a:t>昔）サーバーサイドの </a:t>
            </a:r>
            <a:r>
              <a:rPr kumimoji="1" lang="en-US" altLang="ja-JP" dirty="0"/>
              <a:t>HTML </a:t>
            </a:r>
            <a:r>
              <a:rPr kumimoji="1" lang="ja-JP" altLang="en-US" dirty="0"/>
              <a:t>レンダリング</a:t>
            </a:r>
            <a:br>
              <a:rPr kumimoji="1" lang="en-US" altLang="ja-JP" dirty="0"/>
            </a:br>
            <a:r>
              <a:rPr kumimoji="1" lang="ja-JP" altLang="en-US" dirty="0"/>
              <a:t>今）</a:t>
            </a:r>
            <a:r>
              <a:rPr kumimoji="1" lang="en-US" altLang="ja-JP" dirty="0"/>
              <a:t>WEB </a:t>
            </a:r>
            <a:r>
              <a:rPr kumimoji="1" lang="ja-JP" altLang="en-US" dirty="0"/>
              <a:t>ブラウザ上で </a:t>
            </a:r>
            <a:r>
              <a:rPr kumimoji="1" lang="en-US" altLang="ja-JP" dirty="0"/>
              <a:t>JavaScript </a:t>
            </a:r>
            <a:r>
              <a:rPr kumimoji="1" lang="ja-JP" altLang="en-US" dirty="0"/>
              <a:t>の制御の元で画面を生成</a:t>
            </a:r>
            <a:endParaRPr kumimoji="1" lang="en-US" altLang="ja-JP" dirty="0"/>
          </a:p>
          <a:p>
            <a:pPr lvl="1"/>
            <a:r>
              <a:rPr kumimoji="1" lang="ja-JP" altLang="en-US" dirty="0"/>
              <a:t>レスポンスや使いがって向上のため</a:t>
            </a:r>
            <a:endParaRPr kumimoji="1" lang="en-US" altLang="ja-JP" dirty="0"/>
          </a:p>
          <a:p>
            <a:r>
              <a:rPr kumimoji="1" lang="ja-JP" altLang="en-US" dirty="0"/>
              <a:t>実行されるスクリプトのサイズが </a:t>
            </a:r>
            <a:r>
              <a:rPr kumimoji="1" lang="en-US" altLang="ja-JP" dirty="0"/>
              <a:t>MB </a:t>
            </a:r>
            <a:r>
              <a:rPr kumimoji="1" lang="ja-JP" altLang="en-US" dirty="0"/>
              <a:t>単位であることも普通</a:t>
            </a:r>
          </a:p>
        </p:txBody>
      </p:sp>
    </p:spTree>
    <p:extLst>
      <p:ext uri="{BB962C8B-B14F-4D97-AF65-F5344CB8AC3E}">
        <p14:creationId xmlns:p14="http://schemas.microsoft.com/office/powerpoint/2010/main" val="3812360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D4705-4192-47B8-99A4-704DC9270CD9}"/>
              </a:ext>
            </a:extLst>
          </p:cNvPr>
          <p:cNvSpPr>
            <a:spLocks noGrp="1"/>
          </p:cNvSpPr>
          <p:nvPr>
            <p:ph type="title"/>
          </p:nvPr>
        </p:nvSpPr>
        <p:spPr/>
        <p:txBody>
          <a:bodyPr/>
          <a:lstStyle/>
          <a:p>
            <a:r>
              <a:rPr kumimoji="1" lang="en-US" altLang="ja-JP" dirty="0"/>
              <a:t>Electron</a:t>
            </a:r>
            <a:endParaRPr kumimoji="1" lang="ja-JP" altLang="en-US" dirty="0"/>
          </a:p>
        </p:txBody>
      </p:sp>
      <p:sp>
        <p:nvSpPr>
          <p:cNvPr id="3" name="テキスト プレースホルダー 2">
            <a:extLst>
              <a:ext uri="{FF2B5EF4-FFF2-40B4-BE49-F238E27FC236}">
                <a16:creationId xmlns:a16="http://schemas.microsoft.com/office/drawing/2014/main" id="{32CA84B8-8933-4251-8D3A-1C4469EB4495}"/>
              </a:ext>
            </a:extLst>
          </p:cNvPr>
          <p:cNvSpPr>
            <a:spLocks noGrp="1"/>
          </p:cNvSpPr>
          <p:nvPr>
            <p:ph type="body" sz="quarter" idx="10"/>
          </p:nvPr>
        </p:nvSpPr>
        <p:spPr>
          <a:xfrm>
            <a:off x="611956" y="1538979"/>
            <a:ext cx="8280092" cy="1800020"/>
          </a:xfrm>
        </p:spPr>
        <p:txBody>
          <a:bodyPr/>
          <a:lstStyle/>
          <a:p>
            <a:r>
              <a:rPr kumimoji="1" lang="ja-JP" altLang="en-US" dirty="0"/>
              <a:t>通常のアプリに見えて，</a:t>
            </a:r>
            <a:r>
              <a:rPr kumimoji="1" lang="en-US" altLang="ja-JP" dirty="0"/>
              <a:t>WEB </a:t>
            </a:r>
            <a:r>
              <a:rPr kumimoji="1" lang="ja-JP" altLang="en-US" dirty="0"/>
              <a:t>アプリケーションであるものも多い</a:t>
            </a:r>
            <a:endParaRPr kumimoji="1" lang="en-US" altLang="ja-JP" dirty="0"/>
          </a:p>
          <a:p>
            <a:pPr lvl="1"/>
            <a:r>
              <a:rPr lang="en-US" altLang="ja-JP" dirty="0"/>
              <a:t>MS Teams </a:t>
            </a:r>
            <a:r>
              <a:rPr lang="ja-JP" altLang="en-US" dirty="0"/>
              <a:t>や </a:t>
            </a:r>
            <a:r>
              <a:rPr lang="en-US" altLang="ja-JP" dirty="0" err="1"/>
              <a:t>vscode</a:t>
            </a:r>
            <a:r>
              <a:rPr lang="en-US" altLang="ja-JP" dirty="0"/>
              <a:t>, slack, skype... </a:t>
            </a:r>
          </a:p>
          <a:p>
            <a:r>
              <a:rPr kumimoji="1" lang="ja-JP" altLang="en-US" dirty="0"/>
              <a:t>これらはみな </a:t>
            </a:r>
            <a:r>
              <a:rPr kumimoji="1" lang="en-US" altLang="ja-JP" dirty="0"/>
              <a:t>Electron </a:t>
            </a:r>
            <a:r>
              <a:rPr kumimoji="1" lang="ja-JP" altLang="en-US" dirty="0"/>
              <a:t>と呼ばれるフレームワーク上で動作</a:t>
            </a:r>
            <a:endParaRPr kumimoji="1" lang="en-US" altLang="ja-JP" dirty="0"/>
          </a:p>
          <a:p>
            <a:pPr lvl="1"/>
            <a:r>
              <a:rPr lang="ja-JP" altLang="en-US" dirty="0"/>
              <a:t>デスクトップ・アプリケーションのためのフレームワーク</a:t>
            </a:r>
            <a:endParaRPr lang="en-US" altLang="ja-JP" dirty="0"/>
          </a:p>
          <a:p>
            <a:pPr lvl="1"/>
            <a:r>
              <a:rPr lang="en-US" altLang="ja-JP" dirty="0"/>
              <a:t>Google Chromium + Node.js </a:t>
            </a:r>
            <a:r>
              <a:rPr lang="ja-JP" altLang="en-US" dirty="0"/>
              <a:t>を元に作られている</a:t>
            </a:r>
            <a:endParaRPr lang="en-US" altLang="ja-JP" dirty="0"/>
          </a:p>
          <a:p>
            <a:pPr lvl="1"/>
            <a:r>
              <a:rPr kumimoji="1" lang="en-US" altLang="ja-JP" dirty="0" err="1"/>
              <a:t>HTML+</a:t>
            </a:r>
            <a:r>
              <a:rPr lang="en-US" altLang="ja-JP" dirty="0" err="1"/>
              <a:t>JavaScript</a:t>
            </a:r>
            <a:r>
              <a:rPr lang="ja-JP" altLang="en-US" dirty="0"/>
              <a:t> で開発</a:t>
            </a:r>
            <a:endParaRPr kumimoji="1" lang="en-US" altLang="ja-JP" dirty="0"/>
          </a:p>
        </p:txBody>
      </p:sp>
      <p:pic>
        <p:nvPicPr>
          <p:cNvPr id="5" name="図 4">
            <a:extLst>
              <a:ext uri="{FF2B5EF4-FFF2-40B4-BE49-F238E27FC236}">
                <a16:creationId xmlns:a16="http://schemas.microsoft.com/office/drawing/2014/main" id="{C27AA8D1-86F6-4124-A31E-F24E0B463D95}"/>
              </a:ext>
            </a:extLst>
          </p:cNvPr>
          <p:cNvPicPr>
            <a:picLocks noChangeAspect="1"/>
          </p:cNvPicPr>
          <p:nvPr/>
        </p:nvPicPr>
        <p:blipFill>
          <a:blip r:embed="rId2"/>
          <a:stretch>
            <a:fillRect/>
          </a:stretch>
        </p:blipFill>
        <p:spPr>
          <a:xfrm>
            <a:off x="1241963" y="3969006"/>
            <a:ext cx="6192018" cy="2733175"/>
          </a:xfrm>
          <a:prstGeom prst="rect">
            <a:avLst/>
          </a:prstGeom>
        </p:spPr>
      </p:pic>
    </p:spTree>
    <p:extLst>
      <p:ext uri="{BB962C8B-B14F-4D97-AF65-F5344CB8AC3E}">
        <p14:creationId xmlns:p14="http://schemas.microsoft.com/office/powerpoint/2010/main" val="726755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過去</a:t>
            </a:r>
            <a:r>
              <a:rPr lang="en-US" altLang="ja-JP" dirty="0"/>
              <a:t>10</a:t>
            </a:r>
            <a:r>
              <a:rPr lang="ja-JP" altLang="en-US" dirty="0"/>
              <a:t>年のシングルスレッド性能の遷移</a:t>
            </a:r>
            <a:br>
              <a:rPr kumimoji="1" lang="en-US" altLang="ja-JP" b="1" dirty="0"/>
            </a:br>
            <a:r>
              <a:rPr kumimoji="1" lang="ja-JP" altLang="en-US" sz="1800" b="0" dirty="0"/>
              <a:t>各年ごとの </a:t>
            </a:r>
            <a:r>
              <a:rPr kumimoji="1" lang="en-US" altLang="ja-JP" sz="1800" b="0" dirty="0"/>
              <a:t>SPEC CPU int speed base </a:t>
            </a:r>
            <a:r>
              <a:rPr lang="ja-JP" altLang="en-US" sz="1800" b="0" dirty="0"/>
              <a:t>の最高スコア</a:t>
            </a:r>
            <a:r>
              <a:rPr lang="en-US" altLang="ja-JP" sz="1400" b="0" dirty="0"/>
              <a:t> (2006, 2017 </a:t>
            </a:r>
            <a:r>
              <a:rPr lang="ja-JP" altLang="en-US" sz="1400" b="0" dirty="0"/>
              <a:t>を補正して結合</a:t>
            </a:r>
            <a:r>
              <a:rPr lang="en-US" altLang="ja-JP" sz="1400" b="0" dirty="0"/>
              <a:t>)</a:t>
            </a:r>
            <a:endParaRPr kumimoji="1" lang="ja-JP" altLang="en-US" sz="1800" b="0" dirty="0"/>
          </a:p>
        </p:txBody>
      </p:sp>
      <p:sp>
        <p:nvSpPr>
          <p:cNvPr id="10" name="テキスト プレースホルダー 2"/>
          <p:cNvSpPr txBox="1">
            <a:spLocks/>
          </p:cNvSpPr>
          <p:nvPr/>
        </p:nvSpPr>
        <p:spPr bwMode="auto">
          <a:xfrm>
            <a:off x="341953" y="5139019"/>
            <a:ext cx="8370093" cy="13496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sz="1800" kern="0" dirty="0">
                <a:solidFill>
                  <a:schemeClr val="accent5"/>
                </a:solidFill>
              </a:rPr>
              <a:t>直近５年ぐらいは毎年</a:t>
            </a:r>
            <a:r>
              <a:rPr lang="en-US" altLang="ja-JP" sz="1800" kern="0" dirty="0">
                <a:solidFill>
                  <a:schemeClr val="accent5"/>
                </a:solidFill>
              </a:rPr>
              <a:t>11%</a:t>
            </a:r>
            <a:r>
              <a:rPr lang="ja-JP" altLang="en-US" sz="1800" kern="0" dirty="0">
                <a:solidFill>
                  <a:schemeClr val="accent5"/>
                </a:solidFill>
              </a:rPr>
              <a:t>程度の性能向上</a:t>
            </a:r>
            <a:endParaRPr lang="en-US" altLang="ja-JP" sz="1800" kern="0" dirty="0">
              <a:solidFill>
                <a:schemeClr val="accent5"/>
              </a:solidFill>
            </a:endParaRPr>
          </a:p>
          <a:p>
            <a:pPr lvl="1"/>
            <a:r>
              <a:rPr lang="ja-JP" altLang="en-US" sz="1800" kern="0" dirty="0">
                <a:solidFill>
                  <a:schemeClr val="tx1">
                    <a:lumMod val="75000"/>
                    <a:lumOff val="25000"/>
                  </a:schemeClr>
                </a:solidFill>
              </a:rPr>
              <a:t>以前に比べるとペースは落ちてるが，コンスタントに伸びている</a:t>
            </a:r>
            <a:endParaRPr lang="en-US" altLang="ja-JP" sz="1800" kern="0" dirty="0">
              <a:solidFill>
                <a:schemeClr val="tx1">
                  <a:lumMod val="75000"/>
                  <a:lumOff val="25000"/>
                </a:schemeClr>
              </a:solidFill>
            </a:endParaRPr>
          </a:p>
        </p:txBody>
      </p:sp>
      <p:grpSp>
        <p:nvGrpSpPr>
          <p:cNvPr id="3" name="グループ化 2">
            <a:extLst>
              <a:ext uri="{FF2B5EF4-FFF2-40B4-BE49-F238E27FC236}">
                <a16:creationId xmlns:a16="http://schemas.microsoft.com/office/drawing/2014/main" id="{AE3B81C2-7DF3-4EB3-A2E9-9D012998905D}"/>
              </a:ext>
            </a:extLst>
          </p:cNvPr>
          <p:cNvGrpSpPr/>
          <p:nvPr/>
        </p:nvGrpSpPr>
        <p:grpSpPr>
          <a:xfrm>
            <a:off x="791958" y="998973"/>
            <a:ext cx="7560084" cy="4230047"/>
            <a:chOff x="431954" y="998973"/>
            <a:chExt cx="8532044" cy="4140046"/>
          </a:xfrm>
        </p:grpSpPr>
        <p:graphicFrame>
          <p:nvGraphicFramePr>
            <p:cNvPr id="15" name="グラフ 14">
              <a:extLst>
                <a:ext uri="{FF2B5EF4-FFF2-40B4-BE49-F238E27FC236}">
                  <a16:creationId xmlns:a16="http://schemas.microsoft.com/office/drawing/2014/main" id="{C3DF3EDD-E770-4920-AB04-4C3E89120A3F}"/>
                </a:ext>
              </a:extLst>
            </p:cNvPr>
            <p:cNvGraphicFramePr>
              <a:graphicFrameLocks/>
            </p:cNvGraphicFramePr>
            <p:nvPr>
              <p:extLst>
                <p:ext uri="{D42A27DB-BD31-4B8C-83A1-F6EECF244321}">
                  <p14:modId xmlns:p14="http://schemas.microsoft.com/office/powerpoint/2010/main" val="1937599433"/>
                </p:ext>
              </p:extLst>
            </p:nvPr>
          </p:nvGraphicFramePr>
          <p:xfrm>
            <a:off x="431954" y="998973"/>
            <a:ext cx="8532044" cy="4140046"/>
          </p:xfrm>
          <a:graphic>
            <a:graphicData uri="http://schemas.openxmlformats.org/drawingml/2006/chart">
              <c:chart xmlns:c="http://schemas.openxmlformats.org/drawingml/2006/chart" xmlns:r="http://schemas.openxmlformats.org/officeDocument/2006/relationships" r:id="rId3"/>
            </a:graphicData>
          </a:graphic>
        </p:graphicFrame>
        <p:sp>
          <p:nvSpPr>
            <p:cNvPr id="16" name="正方形/長方形 15">
              <a:extLst>
                <a:ext uri="{FF2B5EF4-FFF2-40B4-BE49-F238E27FC236}">
                  <a16:creationId xmlns:a16="http://schemas.microsoft.com/office/drawing/2014/main" id="{2A489454-680D-4FE2-BC1A-54DE66174E2E}"/>
                </a:ext>
              </a:extLst>
            </p:cNvPr>
            <p:cNvSpPr/>
            <p:nvPr/>
          </p:nvSpPr>
          <p:spPr>
            <a:xfrm>
              <a:off x="5815267" y="1263231"/>
              <a:ext cx="675008" cy="301094"/>
            </a:xfrm>
            <a:prstGeom prst="rect">
              <a:avLst/>
            </a:prstGeom>
          </p:spPr>
          <p:txBody>
            <a:bodyPr wrap="none">
              <a:noAutofit/>
            </a:bodyPr>
            <a:lstStyle/>
            <a:p>
              <a:pPr marL="0" lvl="1"/>
              <a:r>
                <a:rPr lang="ja-JP" altLang="en-US" sz="2000" dirty="0">
                  <a:solidFill>
                    <a:schemeClr val="accent6"/>
                  </a:solidFill>
                </a:rPr>
                <a:t>性能（スコア）</a:t>
              </a:r>
            </a:p>
          </p:txBody>
        </p:sp>
        <p:sp>
          <p:nvSpPr>
            <p:cNvPr id="21" name="正方形/長方形 20">
              <a:extLst>
                <a:ext uri="{FF2B5EF4-FFF2-40B4-BE49-F238E27FC236}">
                  <a16:creationId xmlns:a16="http://schemas.microsoft.com/office/drawing/2014/main" id="{AF80143C-19C5-4C59-9363-0EF7B654CF46}"/>
                </a:ext>
              </a:extLst>
            </p:cNvPr>
            <p:cNvSpPr/>
            <p:nvPr/>
          </p:nvSpPr>
          <p:spPr>
            <a:xfrm>
              <a:off x="5307408" y="2965495"/>
              <a:ext cx="353491" cy="334637"/>
            </a:xfrm>
            <a:prstGeom prst="rect">
              <a:avLst/>
            </a:prstGeom>
          </p:spPr>
          <p:txBody>
            <a:bodyPr wrap="none">
              <a:noAutofit/>
            </a:bodyPr>
            <a:lstStyle/>
            <a:p>
              <a:pPr marL="0" lvl="1"/>
              <a:r>
                <a:rPr lang="ja-JP" altLang="en-US" sz="2000" dirty="0">
                  <a:solidFill>
                    <a:schemeClr val="accent5"/>
                  </a:solidFill>
                </a:rPr>
                <a:t>クロック周波数</a:t>
              </a:r>
              <a:br>
                <a:rPr lang="en-US" altLang="ja-JP" sz="2000" dirty="0">
                  <a:solidFill>
                    <a:schemeClr val="accent5"/>
                  </a:solidFill>
                </a:rPr>
              </a:br>
              <a:r>
                <a:rPr lang="ja-JP" altLang="en-US" sz="1400" dirty="0">
                  <a:solidFill>
                    <a:schemeClr val="accent5"/>
                  </a:solidFill>
                </a:rPr>
                <a:t>（定格なのでブーストはもっと出る）</a:t>
              </a:r>
              <a:endParaRPr lang="en-US" altLang="ja-JP" sz="1400" dirty="0">
                <a:solidFill>
                  <a:schemeClr val="accent5"/>
                </a:solidFill>
              </a:endParaRPr>
            </a:p>
          </p:txBody>
        </p:sp>
      </p:grpSp>
    </p:spTree>
    <p:extLst>
      <p:ext uri="{BB962C8B-B14F-4D97-AF65-F5344CB8AC3E}">
        <p14:creationId xmlns:p14="http://schemas.microsoft.com/office/powerpoint/2010/main" val="56780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045C9-D8FB-4EB3-83B4-65FEB09B5A45}"/>
              </a:ext>
            </a:extLst>
          </p:cNvPr>
          <p:cNvSpPr>
            <a:spLocks noGrp="1"/>
          </p:cNvSpPr>
          <p:nvPr>
            <p:ph type="title"/>
          </p:nvPr>
        </p:nvSpPr>
        <p:spPr/>
        <p:txBody>
          <a:bodyPr/>
          <a:lstStyle/>
          <a:p>
            <a:r>
              <a:rPr kumimoji="1" lang="en-US" altLang="ja-JP" dirty="0" err="1"/>
              <a:t>vscode</a:t>
            </a:r>
            <a:r>
              <a:rPr kumimoji="1" lang="en-US" altLang="ja-JP" dirty="0"/>
              <a:t> </a:t>
            </a:r>
            <a:r>
              <a:rPr kumimoji="1" lang="ja-JP" altLang="en-US" dirty="0"/>
              <a:t>の </a:t>
            </a:r>
            <a:r>
              <a:rPr kumimoji="1" lang="en-US" altLang="ja-JP" dirty="0"/>
              <a:t>HTML </a:t>
            </a:r>
            <a:r>
              <a:rPr kumimoji="1" lang="ja-JP" altLang="en-US" dirty="0"/>
              <a:t>表示</a:t>
            </a:r>
          </a:p>
        </p:txBody>
      </p:sp>
      <p:sp>
        <p:nvSpPr>
          <p:cNvPr id="3" name="テキスト プレースホルダー 2">
            <a:extLst>
              <a:ext uri="{FF2B5EF4-FFF2-40B4-BE49-F238E27FC236}">
                <a16:creationId xmlns:a16="http://schemas.microsoft.com/office/drawing/2014/main" id="{CE398ED8-A2C1-462C-9FF2-3CFCA2C61190}"/>
              </a:ext>
            </a:extLst>
          </p:cNvPr>
          <p:cNvSpPr>
            <a:spLocks noGrp="1"/>
          </p:cNvSpPr>
          <p:nvPr>
            <p:ph type="body" sz="quarter" idx="10"/>
          </p:nvPr>
        </p:nvSpPr>
        <p:spPr>
          <a:xfrm>
            <a:off x="611956" y="1088974"/>
            <a:ext cx="8280092" cy="450005"/>
          </a:xfrm>
        </p:spPr>
        <p:txBody>
          <a:bodyPr/>
          <a:lstStyle/>
          <a:p>
            <a:r>
              <a:rPr kumimoji="1" lang="ja-JP" altLang="en-US" dirty="0"/>
              <a:t>メニューから開発者ツールを </a:t>
            </a:r>
            <a:r>
              <a:rPr kumimoji="1" lang="en-US" altLang="ja-JP" dirty="0"/>
              <a:t>ON </a:t>
            </a:r>
            <a:r>
              <a:rPr kumimoji="1" lang="ja-JP" altLang="en-US" dirty="0"/>
              <a:t>にすると </a:t>
            </a:r>
            <a:r>
              <a:rPr kumimoji="1" lang="en-US" altLang="ja-JP" dirty="0"/>
              <a:t>HTML </a:t>
            </a:r>
            <a:r>
              <a:rPr kumimoji="1" lang="ja-JP" altLang="en-US" dirty="0"/>
              <a:t>が見える</a:t>
            </a:r>
          </a:p>
        </p:txBody>
      </p:sp>
      <p:pic>
        <p:nvPicPr>
          <p:cNvPr id="5" name="図 4">
            <a:extLst>
              <a:ext uri="{FF2B5EF4-FFF2-40B4-BE49-F238E27FC236}">
                <a16:creationId xmlns:a16="http://schemas.microsoft.com/office/drawing/2014/main" id="{28A3725A-A4F6-4FC8-B59F-3C3661B16D5F}"/>
              </a:ext>
            </a:extLst>
          </p:cNvPr>
          <p:cNvPicPr>
            <a:picLocks noChangeAspect="1"/>
          </p:cNvPicPr>
          <p:nvPr/>
        </p:nvPicPr>
        <p:blipFill>
          <a:blip r:embed="rId2"/>
          <a:stretch>
            <a:fillRect/>
          </a:stretch>
        </p:blipFill>
        <p:spPr>
          <a:xfrm>
            <a:off x="791958" y="1718981"/>
            <a:ext cx="7181169" cy="5002165"/>
          </a:xfrm>
          <a:prstGeom prst="rect">
            <a:avLst/>
          </a:prstGeom>
        </p:spPr>
      </p:pic>
    </p:spTree>
    <p:extLst>
      <p:ext uri="{BB962C8B-B14F-4D97-AF65-F5344CB8AC3E}">
        <p14:creationId xmlns:p14="http://schemas.microsoft.com/office/powerpoint/2010/main" val="55897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A0376-3AF2-4B99-98C2-C925A1AF4507}"/>
              </a:ext>
            </a:extLst>
          </p:cNvPr>
          <p:cNvSpPr>
            <a:spLocks noGrp="1"/>
          </p:cNvSpPr>
          <p:nvPr>
            <p:ph type="title"/>
          </p:nvPr>
        </p:nvSpPr>
        <p:spPr/>
        <p:txBody>
          <a:bodyPr/>
          <a:lstStyle/>
          <a:p>
            <a:r>
              <a:rPr kumimoji="1" lang="en-US" altLang="ja-JP" dirty="0"/>
              <a:t>JavaScript </a:t>
            </a:r>
            <a:r>
              <a:rPr kumimoji="1" lang="ja-JP" altLang="en-US" dirty="0"/>
              <a:t>でできた </a:t>
            </a:r>
            <a:r>
              <a:rPr kumimoji="1" lang="en-US" altLang="ja-JP" dirty="0"/>
              <a:t>WEB </a:t>
            </a:r>
            <a:r>
              <a:rPr kumimoji="1" lang="ja-JP" altLang="en-US" dirty="0"/>
              <a:t>アプリの性質</a:t>
            </a:r>
          </a:p>
        </p:txBody>
      </p:sp>
      <p:sp>
        <p:nvSpPr>
          <p:cNvPr id="3" name="テキスト プレースホルダー 2">
            <a:extLst>
              <a:ext uri="{FF2B5EF4-FFF2-40B4-BE49-F238E27FC236}">
                <a16:creationId xmlns:a16="http://schemas.microsoft.com/office/drawing/2014/main" id="{B1772BB7-E201-4A0A-942C-C890FC9F180D}"/>
              </a:ext>
            </a:extLst>
          </p:cNvPr>
          <p:cNvSpPr>
            <a:spLocks noGrp="1"/>
          </p:cNvSpPr>
          <p:nvPr>
            <p:ph type="body" sz="quarter" idx="10"/>
          </p:nvPr>
        </p:nvSpPr>
        <p:spPr>
          <a:xfrm>
            <a:off x="611956" y="1088974"/>
            <a:ext cx="8460094" cy="5219751"/>
          </a:xfrm>
        </p:spPr>
        <p:txBody>
          <a:bodyPr/>
          <a:lstStyle/>
          <a:p>
            <a:r>
              <a:rPr kumimoji="1" lang="en-US" altLang="ja-JP" dirty="0"/>
              <a:t>C </a:t>
            </a:r>
            <a:r>
              <a:rPr kumimoji="1" lang="ja-JP" altLang="en-US" dirty="0"/>
              <a:t>や </a:t>
            </a:r>
            <a:r>
              <a:rPr lang="en-US" altLang="ja-JP" dirty="0"/>
              <a:t>C++ </a:t>
            </a:r>
            <a:r>
              <a:rPr lang="ja-JP" altLang="en-US" dirty="0"/>
              <a:t>などと比べて</a:t>
            </a:r>
            <a:r>
              <a:rPr kumimoji="1" lang="ja-JP" altLang="en-US" dirty="0"/>
              <a:t>基本的に数倍～</a:t>
            </a:r>
            <a:r>
              <a:rPr kumimoji="1" lang="en-US" altLang="ja-JP" dirty="0"/>
              <a:t>10</a:t>
            </a:r>
            <a:r>
              <a:rPr kumimoji="1" lang="ja-JP" altLang="en-US" dirty="0"/>
              <a:t>倍は遅い</a:t>
            </a:r>
            <a:endParaRPr kumimoji="1" lang="en-US" altLang="ja-JP" dirty="0"/>
          </a:p>
          <a:p>
            <a:pPr lvl="1"/>
            <a:r>
              <a:rPr kumimoji="1" lang="ja-JP" altLang="en-US" dirty="0"/>
              <a:t>（</a:t>
            </a:r>
            <a:r>
              <a:rPr kumimoji="1" lang="en-US" altLang="ja-JP" dirty="0"/>
              <a:t>Google v8 </a:t>
            </a:r>
            <a:r>
              <a:rPr kumimoji="1" lang="ja-JP" altLang="en-US" dirty="0"/>
              <a:t>エンジンの場合であり，普通はもっと遅い</a:t>
            </a:r>
            <a:endParaRPr kumimoji="1" lang="en-US" altLang="ja-JP" dirty="0"/>
          </a:p>
          <a:p>
            <a:pPr lvl="1"/>
            <a:r>
              <a:rPr kumimoji="1" lang="ja-JP" altLang="en-US" dirty="0"/>
              <a:t>投機処理がより困難</a:t>
            </a:r>
            <a:endParaRPr kumimoji="1" lang="en-US" altLang="ja-JP" dirty="0"/>
          </a:p>
          <a:p>
            <a:pPr lvl="2"/>
            <a:r>
              <a:rPr kumimoji="1" lang="ja-JP" altLang="en-US" dirty="0"/>
              <a:t>言語処理系が間に挟まっているため，各種予測器が働きにくい</a:t>
            </a:r>
            <a:endParaRPr kumimoji="1" lang="en-US" altLang="ja-JP" dirty="0"/>
          </a:p>
          <a:p>
            <a:pPr lvl="1"/>
            <a:r>
              <a:rPr kumimoji="1" lang="ja-JP" altLang="en-US" dirty="0"/>
              <a:t>処理量が多いが，内包する命令レベル並列性は高い</a:t>
            </a:r>
            <a:endParaRPr kumimoji="1" lang="en-US" altLang="ja-JP" dirty="0"/>
          </a:p>
          <a:p>
            <a:pPr lvl="2"/>
            <a:r>
              <a:rPr kumimoji="1" lang="ja-JP" altLang="en-US" dirty="0">
                <a:solidFill>
                  <a:schemeClr val="accent5"/>
                </a:solidFill>
              </a:rPr>
              <a:t>型の動的チェックやハッシュ・テーブルの多用</a:t>
            </a:r>
            <a:endParaRPr kumimoji="1" lang="en-US" altLang="ja-JP" dirty="0">
              <a:solidFill>
                <a:schemeClr val="accent5"/>
              </a:solidFill>
            </a:endParaRPr>
          </a:p>
          <a:p>
            <a:r>
              <a:rPr kumimoji="1" lang="ja-JP" altLang="en-US" dirty="0"/>
              <a:t>コード・フットプリントの増加</a:t>
            </a:r>
            <a:endParaRPr kumimoji="1" lang="en-US" altLang="ja-JP" dirty="0"/>
          </a:p>
          <a:p>
            <a:pPr lvl="1"/>
            <a:r>
              <a:rPr kumimoji="1" lang="ja-JP" altLang="en-US" dirty="0"/>
              <a:t>ブラウザ上での </a:t>
            </a:r>
            <a:r>
              <a:rPr kumimoji="1" lang="en-US" altLang="ja-JP" dirty="0"/>
              <a:t>JIT </a:t>
            </a:r>
            <a:r>
              <a:rPr kumimoji="1" lang="ja-JP" altLang="en-US" dirty="0"/>
              <a:t>の影響が大きい</a:t>
            </a:r>
            <a:endParaRPr kumimoji="1" lang="en-US" altLang="ja-JP" dirty="0"/>
          </a:p>
          <a:p>
            <a:r>
              <a:rPr kumimoji="1" lang="ja-JP" altLang="en-US" dirty="0"/>
              <a:t>実効性能を上げる余地は，ネィティブ・バイナリより大きい</a:t>
            </a:r>
            <a:endParaRPr kumimoji="1" lang="en-US" altLang="ja-JP" dirty="0"/>
          </a:p>
          <a:p>
            <a:pPr lvl="1"/>
            <a:r>
              <a:rPr kumimoji="1" lang="ja-JP" altLang="en-US" dirty="0"/>
              <a:t>プログラム本来の計算に加えて，裏で同時に色々なものが動く</a:t>
            </a:r>
            <a:endParaRPr kumimoji="1" lang="en-US" altLang="ja-JP" dirty="0"/>
          </a:p>
        </p:txBody>
      </p:sp>
    </p:spTree>
    <p:extLst>
      <p:ext uri="{BB962C8B-B14F-4D97-AF65-F5344CB8AC3E}">
        <p14:creationId xmlns:p14="http://schemas.microsoft.com/office/powerpoint/2010/main" val="237226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p:cNvSpPr>
            <a:spLocks noGrp="1"/>
          </p:cNvSpPr>
          <p:nvPr>
            <p:ph type="body" sz="quarter" idx="10"/>
          </p:nvPr>
        </p:nvSpPr>
        <p:spPr>
          <a:xfrm>
            <a:off x="611956" y="1448978"/>
            <a:ext cx="8370093" cy="540006"/>
          </a:xfrm>
        </p:spPr>
        <p:txBody>
          <a:bodyPr/>
          <a:lstStyle/>
          <a:p>
            <a:r>
              <a:rPr lang="ja-JP" altLang="en-US" dirty="0"/>
              <a:t>並列処理できる部分を探して，並び替えて実行</a:t>
            </a:r>
            <a:endParaRPr lang="en-US" altLang="ja-JP" dirty="0"/>
          </a:p>
          <a:p>
            <a:pPr lvl="1"/>
            <a:r>
              <a:rPr lang="ja-JP" altLang="en-US" dirty="0"/>
              <a:t>型チェックやハッシュ・テーブルへのアクセス（紫）が</a:t>
            </a:r>
            <a:br>
              <a:rPr lang="en-US" altLang="ja-JP" dirty="0"/>
            </a:br>
            <a:r>
              <a:rPr lang="ja-JP" altLang="en-US" dirty="0"/>
              <a:t>本来の処理（青）に付随して多く含まれる</a:t>
            </a:r>
            <a:endParaRPr lang="en-US" altLang="ja-JP" dirty="0"/>
          </a:p>
          <a:p>
            <a:pPr lvl="1"/>
            <a:r>
              <a:rPr lang="ja-JP" altLang="en-US" dirty="0"/>
              <a:t>それらを動的に並べ変えて並列に実行</a:t>
            </a:r>
          </a:p>
        </p:txBody>
      </p:sp>
      <p:sp>
        <p:nvSpPr>
          <p:cNvPr id="23" name="円/楕円 22"/>
          <p:cNvSpPr/>
          <p:nvPr/>
        </p:nvSpPr>
        <p:spPr bwMode="auto">
          <a:xfrm>
            <a:off x="1691968" y="29789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24" name="円/楕円 23"/>
          <p:cNvSpPr/>
          <p:nvPr/>
        </p:nvSpPr>
        <p:spPr bwMode="auto">
          <a:xfrm>
            <a:off x="2771980" y="2978994"/>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25" name="円/楕円 24"/>
          <p:cNvSpPr/>
          <p:nvPr/>
        </p:nvSpPr>
        <p:spPr bwMode="auto">
          <a:xfrm>
            <a:off x="3851992"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26" name="円/楕円 25"/>
          <p:cNvSpPr/>
          <p:nvPr/>
        </p:nvSpPr>
        <p:spPr bwMode="auto">
          <a:xfrm>
            <a:off x="4932004"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27" name="円/楕円 26"/>
          <p:cNvSpPr/>
          <p:nvPr/>
        </p:nvSpPr>
        <p:spPr bwMode="auto">
          <a:xfrm>
            <a:off x="6012016"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28" name="曲線コネクタ 27"/>
          <p:cNvCxnSpPr>
            <a:stCxn id="23" idx="7"/>
            <a:endCxn id="25" idx="1"/>
          </p:cNvCxnSpPr>
          <p:nvPr/>
        </p:nvCxnSpPr>
        <p:spPr bwMode="auto">
          <a:xfrm rot="5400000" flipH="1" flipV="1">
            <a:off x="3131984" y="2232626"/>
            <a:ext cx="1" cy="1650902"/>
          </a:xfrm>
          <a:prstGeom prst="curvedConnector3">
            <a:avLst>
              <a:gd name="adj1" fmla="val 3076830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曲線コネクタ 28"/>
          <p:cNvCxnSpPr>
            <a:stCxn id="24" idx="5"/>
            <a:endCxn id="27" idx="3"/>
          </p:cNvCxnSpPr>
          <p:nvPr/>
        </p:nvCxnSpPr>
        <p:spPr bwMode="auto">
          <a:xfrm rot="16200000" flipH="1">
            <a:off x="4752002" y="2074461"/>
            <a:ext cx="12700" cy="2730914"/>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円/楕円 29"/>
          <p:cNvSpPr/>
          <p:nvPr/>
        </p:nvSpPr>
        <p:spPr bwMode="auto">
          <a:xfrm>
            <a:off x="1691968" y="4859687"/>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31" name="円/楕円 30"/>
          <p:cNvSpPr/>
          <p:nvPr/>
        </p:nvSpPr>
        <p:spPr bwMode="auto">
          <a:xfrm>
            <a:off x="1691968" y="55796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32" name="円/楕円 31"/>
          <p:cNvSpPr/>
          <p:nvPr/>
        </p:nvSpPr>
        <p:spPr bwMode="auto">
          <a:xfrm>
            <a:off x="2771980" y="4859687"/>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33" name="円/楕円 32"/>
          <p:cNvSpPr/>
          <p:nvPr/>
        </p:nvSpPr>
        <p:spPr bwMode="auto">
          <a:xfrm>
            <a:off x="2771980" y="4149008"/>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34" name="円/楕円 33"/>
          <p:cNvSpPr/>
          <p:nvPr/>
        </p:nvSpPr>
        <p:spPr bwMode="auto">
          <a:xfrm>
            <a:off x="2771980" y="5579695"/>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35" name="曲線コネクタ 34"/>
          <p:cNvCxnSpPr>
            <a:stCxn id="30" idx="7"/>
            <a:endCxn id="32" idx="1"/>
          </p:cNvCxnSpPr>
          <p:nvPr/>
        </p:nvCxnSpPr>
        <p:spPr bwMode="auto">
          <a:xfrm rot="5400000" flipH="1" flipV="1">
            <a:off x="2591978" y="465332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曲線コネクタ 35"/>
          <p:cNvCxnSpPr>
            <a:stCxn id="31" idx="5"/>
            <a:endCxn id="34" idx="3"/>
          </p:cNvCxnSpPr>
          <p:nvPr/>
        </p:nvCxnSpPr>
        <p:spPr bwMode="auto">
          <a:xfrm rot="16200000" flipH="1">
            <a:off x="2591978" y="575517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7" name="曲線コネクタ 36"/>
          <p:cNvCxnSpPr>
            <a:cxnSpLocks/>
          </p:cNvCxnSpPr>
          <p:nvPr/>
        </p:nvCxnSpPr>
        <p:spPr bwMode="auto">
          <a:xfrm rot="5400000" flipH="1" flipV="1">
            <a:off x="2189235" y="4246554"/>
            <a:ext cx="730927" cy="645449"/>
          </a:xfrm>
          <a:prstGeom prst="curvedConnector3">
            <a:avLst>
              <a:gd name="adj1" fmla="val 122167"/>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右矢印 37"/>
          <p:cNvSpPr/>
          <p:nvPr/>
        </p:nvSpPr>
        <p:spPr bwMode="auto">
          <a:xfrm rot="5400000">
            <a:off x="4076995" y="3654003"/>
            <a:ext cx="36000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9" name="曲線コネクタ 38"/>
          <p:cNvCxnSpPr>
            <a:cxnSpLocks/>
          </p:cNvCxnSpPr>
          <p:nvPr/>
        </p:nvCxnSpPr>
        <p:spPr bwMode="auto">
          <a:xfrm rot="5400000" flipH="1" flipV="1">
            <a:off x="3655659" y="1697857"/>
            <a:ext cx="18000" cy="273600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p:cNvCxnSpPr/>
          <p:nvPr/>
        </p:nvCxnSpPr>
        <p:spPr bwMode="auto">
          <a:xfrm>
            <a:off x="1691968" y="6479704"/>
            <a:ext cx="5760064" cy="2"/>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41" name="正方形/長方形 40"/>
          <p:cNvSpPr/>
          <p:nvPr/>
        </p:nvSpPr>
        <p:spPr>
          <a:xfrm>
            <a:off x="6282019" y="6479706"/>
            <a:ext cx="1107996" cy="369332"/>
          </a:xfrm>
          <a:prstGeom prst="rect">
            <a:avLst/>
          </a:prstGeom>
        </p:spPr>
        <p:txBody>
          <a:bodyPr wrap="none">
            <a:spAutoFit/>
          </a:bodyPr>
          <a:lstStyle/>
          <a:p>
            <a:pPr lvl="1"/>
            <a:r>
              <a:rPr lang="ja-JP" altLang="en-US" dirty="0">
                <a:solidFill>
                  <a:schemeClr val="tx1">
                    <a:lumMod val="65000"/>
                    <a:lumOff val="35000"/>
                  </a:schemeClr>
                </a:solidFill>
              </a:rPr>
              <a:t>時間</a:t>
            </a:r>
          </a:p>
        </p:txBody>
      </p:sp>
      <p:cxnSp>
        <p:nvCxnSpPr>
          <p:cNvPr id="43" name="直線コネクタ 42"/>
          <p:cNvCxnSpPr/>
          <p:nvPr/>
        </p:nvCxnSpPr>
        <p:spPr bwMode="auto">
          <a:xfrm>
            <a:off x="6732024" y="2978995"/>
            <a:ext cx="0" cy="3500709"/>
          </a:xfrm>
          <a:prstGeom prst="line">
            <a:avLst/>
          </a:prstGeom>
          <a:noFill/>
          <a:ln w="9525" cap="flat" cmpd="sng" algn="ctr">
            <a:solidFill>
              <a:schemeClr val="tx1">
                <a:lumMod val="65000"/>
                <a:lumOff val="35000"/>
              </a:schemeClr>
            </a:solidFill>
            <a:prstDash val="solid"/>
            <a:round/>
            <a:headEnd type="none" w="med" len="med"/>
            <a:tailEnd type="none" w="med" len="med"/>
          </a:ln>
          <a:effectLst/>
        </p:spPr>
      </p:cxnSp>
      <p:sp>
        <p:nvSpPr>
          <p:cNvPr id="44" name="左右矢印 43"/>
          <p:cNvSpPr/>
          <p:nvPr/>
        </p:nvSpPr>
        <p:spPr bwMode="auto">
          <a:xfrm>
            <a:off x="3581989" y="4779015"/>
            <a:ext cx="3150035" cy="720008"/>
          </a:xfrm>
          <a:prstGeom prst="leftRight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tx1"/>
                </a:solidFill>
                <a:latin typeface="+mn-ea"/>
              </a:rPr>
              <a:t>高速化！</a:t>
            </a:r>
          </a:p>
        </p:txBody>
      </p:sp>
    </p:spTree>
    <p:extLst>
      <p:ext uri="{BB962C8B-B14F-4D97-AF65-F5344CB8AC3E}">
        <p14:creationId xmlns:p14="http://schemas.microsoft.com/office/powerpoint/2010/main" val="560848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8014D-AF16-9A1C-FEB1-DBEF4997E485}"/>
              </a:ext>
            </a:extLst>
          </p:cNvPr>
          <p:cNvSpPr>
            <a:spLocks noGrp="1"/>
          </p:cNvSpPr>
          <p:nvPr>
            <p:ph type="title"/>
          </p:nvPr>
        </p:nvSpPr>
        <p:spPr/>
        <p:txBody>
          <a:bodyPr/>
          <a:lstStyle/>
          <a:p>
            <a:r>
              <a:rPr kumimoji="1" lang="en-US" altLang="ja-JP" sz="2000" dirty="0"/>
              <a:t>V8 </a:t>
            </a:r>
            <a:r>
              <a:rPr kumimoji="1" lang="ja-JP" altLang="en-US" sz="2000" dirty="0"/>
              <a:t>ランタイムの実行の様子</a:t>
            </a:r>
            <a:br>
              <a:rPr kumimoji="1" lang="en-US" altLang="ja-JP" sz="2000" dirty="0"/>
            </a:br>
            <a:r>
              <a:rPr kumimoji="1" lang="ja-JP" altLang="en-US" sz="2000" dirty="0"/>
              <a:t>（</a:t>
            </a:r>
            <a:r>
              <a:rPr kumimoji="1" lang="en-US" altLang="ja-JP" sz="2000" dirty="0"/>
              <a:t>Chrome </a:t>
            </a:r>
            <a:r>
              <a:rPr kumimoji="1" lang="ja-JP" altLang="en-US" sz="2000" dirty="0"/>
              <a:t>の </a:t>
            </a:r>
            <a:r>
              <a:rPr kumimoji="1" lang="en-US" altLang="ja-JP" sz="2000" dirty="0"/>
              <a:t>JavaScript </a:t>
            </a:r>
            <a:r>
              <a:rPr kumimoji="1" lang="ja-JP" altLang="en-US" sz="2000" dirty="0"/>
              <a:t>エンジン）</a:t>
            </a:r>
          </a:p>
        </p:txBody>
      </p:sp>
      <p:sp>
        <p:nvSpPr>
          <p:cNvPr id="3" name="テキスト プレースホルダー 2">
            <a:extLst>
              <a:ext uri="{FF2B5EF4-FFF2-40B4-BE49-F238E27FC236}">
                <a16:creationId xmlns:a16="http://schemas.microsoft.com/office/drawing/2014/main" id="{47A76877-4449-467A-59D8-7F1C622B1E3F}"/>
              </a:ext>
            </a:extLst>
          </p:cNvPr>
          <p:cNvSpPr>
            <a:spLocks noGrp="1"/>
          </p:cNvSpPr>
          <p:nvPr>
            <p:ph type="body" sz="quarter" idx="10"/>
          </p:nvPr>
        </p:nvSpPr>
        <p:spPr/>
        <p:txBody>
          <a:bodyPr/>
          <a:lstStyle/>
          <a:p>
            <a:r>
              <a:rPr kumimoji="1" lang="ja-JP" altLang="en-US" dirty="0"/>
              <a:t>パイプラインチャート</a:t>
            </a:r>
            <a:endParaRPr kumimoji="1" lang="en-US" altLang="ja-JP" dirty="0"/>
          </a:p>
          <a:p>
            <a:pPr lvl="1"/>
            <a:r>
              <a:rPr kumimoji="1" lang="ja-JP" altLang="en-US" dirty="0"/>
              <a:t>縦軸が命令，横軸が時間</a:t>
            </a:r>
          </a:p>
        </p:txBody>
      </p:sp>
      <p:pic>
        <p:nvPicPr>
          <p:cNvPr id="5" name="図 4">
            <a:extLst>
              <a:ext uri="{FF2B5EF4-FFF2-40B4-BE49-F238E27FC236}">
                <a16:creationId xmlns:a16="http://schemas.microsoft.com/office/drawing/2014/main" id="{F93CF3A0-DBD0-7778-75E0-C7FD75885767}"/>
              </a:ext>
            </a:extLst>
          </p:cNvPr>
          <p:cNvPicPr>
            <a:picLocks noChangeAspect="1"/>
          </p:cNvPicPr>
          <p:nvPr/>
        </p:nvPicPr>
        <p:blipFill>
          <a:blip r:embed="rId2"/>
          <a:stretch>
            <a:fillRect/>
          </a:stretch>
        </p:blipFill>
        <p:spPr>
          <a:xfrm>
            <a:off x="4752002" y="98963"/>
            <a:ext cx="3489548" cy="6724060"/>
          </a:xfrm>
          <a:prstGeom prst="rect">
            <a:avLst/>
          </a:prstGeom>
        </p:spPr>
      </p:pic>
    </p:spTree>
    <p:extLst>
      <p:ext uri="{BB962C8B-B14F-4D97-AF65-F5344CB8AC3E}">
        <p14:creationId xmlns:p14="http://schemas.microsoft.com/office/powerpoint/2010/main" val="180217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DDD6D-050E-4BE5-A528-A3E61248FFFE}"/>
              </a:ext>
            </a:extLst>
          </p:cNvPr>
          <p:cNvSpPr>
            <a:spLocks noGrp="1"/>
          </p:cNvSpPr>
          <p:nvPr>
            <p:ph type="title"/>
          </p:nvPr>
        </p:nvSpPr>
        <p:spPr/>
        <p:txBody>
          <a:bodyPr/>
          <a:lstStyle/>
          <a:p>
            <a:r>
              <a:rPr lang="en-US" altLang="ja-JP" sz="2400" dirty="0"/>
              <a:t>Node.js </a:t>
            </a:r>
            <a:r>
              <a:rPr lang="ja-JP" altLang="en-US" sz="2400" dirty="0"/>
              <a:t>と </a:t>
            </a:r>
            <a:r>
              <a:rPr lang="en-US" altLang="ja-JP" sz="2400" dirty="0"/>
              <a:t>SPEC CPU 2006 </a:t>
            </a:r>
            <a:r>
              <a:rPr lang="ja-JP" altLang="en-US" sz="2400" dirty="0"/>
              <a:t>の違い</a:t>
            </a:r>
            <a:br>
              <a:rPr lang="en-US" altLang="ja-JP" sz="2400" dirty="0"/>
            </a:br>
            <a:r>
              <a:rPr lang="ja-JP" altLang="en-US" sz="1800" dirty="0"/>
              <a:t>左上 </a:t>
            </a:r>
            <a:r>
              <a:rPr lang="en-US" altLang="ja-JP" sz="1800" dirty="0"/>
              <a:t>I$/D$ </a:t>
            </a:r>
            <a:r>
              <a:rPr lang="ja-JP" altLang="en-US" sz="1800" dirty="0"/>
              <a:t>ミス数，右上 </a:t>
            </a:r>
            <a:r>
              <a:rPr lang="en-US" altLang="ja-JP" sz="1800" dirty="0"/>
              <a:t>I-/D-TLB </a:t>
            </a:r>
            <a:r>
              <a:rPr lang="ja-JP" altLang="en-US" sz="1800" dirty="0"/>
              <a:t>ミス数，左下 分岐予測ミス率</a:t>
            </a:r>
            <a:br>
              <a:rPr kumimoji="1" lang="en-US" altLang="ja-JP" sz="1800" dirty="0"/>
            </a:br>
            <a:r>
              <a:rPr kumimoji="1" lang="en-US" altLang="ja-JP" sz="1200" dirty="0"/>
              <a:t>Zhu, Yuhao et al., Microarchitectural Implications of Event-driven Server-side Web Applications, MICRO 2015 </a:t>
            </a:r>
            <a:r>
              <a:rPr kumimoji="1" lang="ja-JP" altLang="en-US" sz="1200" dirty="0"/>
              <a:t>より</a:t>
            </a:r>
            <a:endParaRPr kumimoji="1" lang="ja-JP" altLang="en-US" sz="1600" dirty="0"/>
          </a:p>
        </p:txBody>
      </p:sp>
      <p:sp>
        <p:nvSpPr>
          <p:cNvPr id="3" name="テキスト プレースホルダー 2">
            <a:extLst>
              <a:ext uri="{FF2B5EF4-FFF2-40B4-BE49-F238E27FC236}">
                <a16:creationId xmlns:a16="http://schemas.microsoft.com/office/drawing/2014/main" id="{1CFDA015-2423-4CC6-96EF-1E93AC85DE5D}"/>
              </a:ext>
            </a:extLst>
          </p:cNvPr>
          <p:cNvSpPr>
            <a:spLocks noGrp="1"/>
          </p:cNvSpPr>
          <p:nvPr>
            <p:ph type="body" sz="quarter" idx="10"/>
          </p:nvPr>
        </p:nvSpPr>
        <p:spPr>
          <a:xfrm>
            <a:off x="3761991" y="4869016"/>
            <a:ext cx="5130056" cy="1709712"/>
          </a:xfrm>
        </p:spPr>
        <p:txBody>
          <a:bodyPr/>
          <a:lstStyle/>
          <a:p>
            <a:pPr lvl="1"/>
            <a:r>
              <a:rPr lang="en-US" altLang="ja-JP" sz="1800" dirty="0"/>
              <a:t>Node.js </a:t>
            </a:r>
            <a:r>
              <a:rPr lang="ja-JP" altLang="en-US" sz="1800" dirty="0"/>
              <a:t>はサーバーサイドで使用する </a:t>
            </a:r>
            <a:r>
              <a:rPr lang="en-US" altLang="ja-JP" sz="1800" dirty="0"/>
              <a:t>JavaScript </a:t>
            </a:r>
            <a:r>
              <a:rPr lang="ja-JP" altLang="en-US" sz="1800" dirty="0"/>
              <a:t>処理系</a:t>
            </a:r>
            <a:endParaRPr lang="en-US" altLang="ja-JP" sz="1800" dirty="0"/>
          </a:p>
          <a:p>
            <a:pPr lvl="1"/>
            <a:r>
              <a:rPr lang="en-US" altLang="ja-JP" sz="1800" dirty="0"/>
              <a:t>Node.js </a:t>
            </a:r>
            <a:r>
              <a:rPr lang="ja-JP" altLang="en-US" sz="1800" dirty="0"/>
              <a:t>（各グラフ内左側）の方が</a:t>
            </a:r>
            <a:endParaRPr lang="en-US" altLang="ja-JP" sz="1800" dirty="0"/>
          </a:p>
          <a:p>
            <a:pPr lvl="2"/>
            <a:r>
              <a:rPr lang="ja-JP" altLang="en-US" sz="1800" dirty="0"/>
              <a:t>命令供給や分岐予測がボトルネック</a:t>
            </a:r>
            <a:endParaRPr lang="en-US" altLang="ja-JP" sz="1800" dirty="0"/>
          </a:p>
          <a:p>
            <a:pPr lvl="2"/>
            <a:r>
              <a:rPr lang="ja-JP" altLang="en-US" sz="1800" dirty="0"/>
              <a:t>データ供給はあまり問題にならない</a:t>
            </a:r>
            <a:endParaRPr kumimoji="1" lang="ja-JP" altLang="en-US" sz="1800" dirty="0"/>
          </a:p>
        </p:txBody>
      </p:sp>
      <p:pic>
        <p:nvPicPr>
          <p:cNvPr id="7" name="図 6">
            <a:extLst>
              <a:ext uri="{FF2B5EF4-FFF2-40B4-BE49-F238E27FC236}">
                <a16:creationId xmlns:a16="http://schemas.microsoft.com/office/drawing/2014/main" id="{EC07871C-5151-46D0-A9CD-4A18485CCCB8}"/>
              </a:ext>
            </a:extLst>
          </p:cNvPr>
          <p:cNvPicPr>
            <a:picLocks noChangeAspect="1"/>
          </p:cNvPicPr>
          <p:nvPr/>
        </p:nvPicPr>
        <p:blipFill>
          <a:blip r:embed="rId2"/>
          <a:stretch>
            <a:fillRect/>
          </a:stretch>
        </p:blipFill>
        <p:spPr>
          <a:xfrm>
            <a:off x="161951" y="908972"/>
            <a:ext cx="3446146" cy="3510039"/>
          </a:xfrm>
          <a:prstGeom prst="rect">
            <a:avLst/>
          </a:prstGeom>
        </p:spPr>
      </p:pic>
      <p:pic>
        <p:nvPicPr>
          <p:cNvPr id="9" name="図 8">
            <a:extLst>
              <a:ext uri="{FF2B5EF4-FFF2-40B4-BE49-F238E27FC236}">
                <a16:creationId xmlns:a16="http://schemas.microsoft.com/office/drawing/2014/main" id="{75955CC0-E65A-411F-987D-38F2939E42C8}"/>
              </a:ext>
            </a:extLst>
          </p:cNvPr>
          <p:cNvPicPr>
            <a:picLocks noChangeAspect="1"/>
          </p:cNvPicPr>
          <p:nvPr/>
        </p:nvPicPr>
        <p:blipFill>
          <a:blip r:embed="rId3"/>
          <a:stretch>
            <a:fillRect/>
          </a:stretch>
        </p:blipFill>
        <p:spPr>
          <a:xfrm>
            <a:off x="4752002" y="908972"/>
            <a:ext cx="3357324" cy="3518691"/>
          </a:xfrm>
          <a:prstGeom prst="rect">
            <a:avLst/>
          </a:prstGeom>
        </p:spPr>
      </p:pic>
      <p:pic>
        <p:nvPicPr>
          <p:cNvPr id="13" name="図 12">
            <a:extLst>
              <a:ext uri="{FF2B5EF4-FFF2-40B4-BE49-F238E27FC236}">
                <a16:creationId xmlns:a16="http://schemas.microsoft.com/office/drawing/2014/main" id="{BB8FE149-ABD0-4D2A-AC56-64F43B4502D0}"/>
              </a:ext>
            </a:extLst>
          </p:cNvPr>
          <p:cNvPicPr>
            <a:picLocks noChangeAspect="1"/>
          </p:cNvPicPr>
          <p:nvPr/>
        </p:nvPicPr>
        <p:blipFill>
          <a:blip r:embed="rId4"/>
          <a:stretch>
            <a:fillRect/>
          </a:stretch>
        </p:blipFill>
        <p:spPr>
          <a:xfrm>
            <a:off x="251952" y="4689014"/>
            <a:ext cx="3851992" cy="2007376"/>
          </a:xfrm>
          <a:prstGeom prst="rect">
            <a:avLst/>
          </a:prstGeom>
        </p:spPr>
      </p:pic>
    </p:spTree>
    <p:extLst>
      <p:ext uri="{BB962C8B-B14F-4D97-AF65-F5344CB8AC3E}">
        <p14:creationId xmlns:p14="http://schemas.microsoft.com/office/powerpoint/2010/main" val="2911394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sz="2400" dirty="0"/>
              <a:t>間接分岐予測器の改良による</a:t>
            </a:r>
            <a:br>
              <a:rPr kumimoji="1" lang="en-US" altLang="ja-JP" sz="2400" dirty="0"/>
            </a:br>
            <a:r>
              <a:rPr lang="ja-JP" altLang="en-US" sz="2400" dirty="0"/>
              <a:t>インタプリタの性能改善</a:t>
            </a:r>
            <a:endParaRPr kumimoji="1" lang="ja-JP" altLang="en-US" sz="2400" dirty="0"/>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sz="1800" dirty="0"/>
              <a:t>E. </a:t>
            </a:r>
            <a:r>
              <a:rPr lang="en-US" altLang="ja-JP" sz="1800" dirty="0" err="1"/>
              <a:t>Rohou</a:t>
            </a:r>
            <a:r>
              <a:rPr lang="en-US" altLang="ja-JP" sz="1800" dirty="0"/>
              <a:t> et al., </a:t>
            </a:r>
            <a:r>
              <a:rPr lang="ja-JP" altLang="en-US" sz="1800" dirty="0"/>
              <a:t>“</a:t>
            </a:r>
            <a:r>
              <a:rPr lang="en-US" altLang="ja-JP" sz="1800" dirty="0"/>
              <a:t>Branch prediction and the </a:t>
            </a:r>
            <a:br>
              <a:rPr lang="en-US" altLang="ja-JP" sz="1800" dirty="0"/>
            </a:br>
            <a:r>
              <a:rPr lang="en-US" altLang="ja-JP" sz="1800" dirty="0"/>
              <a:t>performance of interpreters — </a:t>
            </a:r>
            <a:br>
              <a:rPr lang="en-US" altLang="ja-JP" sz="1800" dirty="0"/>
            </a:br>
            <a:r>
              <a:rPr lang="en-US" altLang="ja-JP" sz="1800" dirty="0"/>
              <a:t>Don‘t trust folklore</a:t>
            </a:r>
            <a:r>
              <a:rPr lang="ja-JP" altLang="en-US" sz="1800" dirty="0"/>
              <a:t>”</a:t>
            </a:r>
            <a:r>
              <a:rPr lang="en-US" altLang="ja-JP" sz="1800" dirty="0"/>
              <a:t>, CGO 2015</a:t>
            </a:r>
          </a:p>
          <a:p>
            <a:pPr lvl="1"/>
            <a:r>
              <a:rPr kumimoji="1" lang="ja-JP" altLang="en-US" sz="1800" dirty="0"/>
              <a:t>インテル （</a:t>
            </a:r>
            <a:r>
              <a:rPr kumimoji="1" lang="en-US" altLang="ja-JP" sz="1800" dirty="0"/>
              <a:t>Nehalem, Sandy Bridge, </a:t>
            </a:r>
            <a:br>
              <a:rPr kumimoji="1" lang="en-US" altLang="ja-JP" sz="1800" dirty="0"/>
            </a:br>
            <a:r>
              <a:rPr kumimoji="1" lang="en-US" altLang="ja-JP" sz="1800" dirty="0"/>
              <a:t>Haswell</a:t>
            </a:r>
            <a:r>
              <a:rPr kumimoji="1" lang="ja-JP" altLang="en-US" sz="1800" dirty="0"/>
              <a:t>）と</a:t>
            </a:r>
            <a:r>
              <a:rPr kumimoji="1" lang="en-US" altLang="ja-JP" sz="1800" dirty="0"/>
              <a:t>ITTAGE </a:t>
            </a:r>
            <a:r>
              <a:rPr kumimoji="1" lang="ja-JP" altLang="en-US" sz="1800" dirty="0"/>
              <a:t>予測器の比較</a:t>
            </a:r>
            <a:endParaRPr kumimoji="1" lang="en-US" altLang="ja-JP" sz="1800" dirty="0"/>
          </a:p>
          <a:p>
            <a:pPr lvl="1"/>
            <a:r>
              <a:rPr kumimoji="1" lang="en-US" altLang="ja-JP" sz="1800" dirty="0"/>
              <a:t>Haswell</a:t>
            </a:r>
            <a:r>
              <a:rPr kumimoji="1" lang="en-US" altLang="ja-JP" sz="1800" i="1" dirty="0"/>
              <a:t> </a:t>
            </a:r>
            <a:r>
              <a:rPr kumimoji="1" lang="ja-JP" altLang="en-US" sz="1800" i="1" dirty="0"/>
              <a:t>で予測ミスが激減</a:t>
            </a:r>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5112006" y="67121"/>
            <a:ext cx="3922015" cy="6413979"/>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98138-B2CF-4050-8228-B2C482448630}"/>
              </a:ext>
            </a:extLst>
          </p:cNvPr>
          <p:cNvSpPr>
            <a:spLocks noGrp="1"/>
          </p:cNvSpPr>
          <p:nvPr>
            <p:ph type="title"/>
          </p:nvPr>
        </p:nvSpPr>
        <p:spPr/>
        <p:txBody>
          <a:bodyPr/>
          <a:lstStyle/>
          <a:p>
            <a:r>
              <a:rPr kumimoji="1" lang="ja-JP" altLang="en-US" dirty="0"/>
              <a:t>重たい整数系アプリケーション</a:t>
            </a:r>
          </a:p>
        </p:txBody>
      </p:sp>
      <p:sp>
        <p:nvSpPr>
          <p:cNvPr id="3" name="テキスト プレースホルダー 2">
            <a:extLst>
              <a:ext uri="{FF2B5EF4-FFF2-40B4-BE49-F238E27FC236}">
                <a16:creationId xmlns:a16="http://schemas.microsoft.com/office/drawing/2014/main" id="{57216654-2758-48E0-9EE3-86B32A11316D}"/>
              </a:ext>
            </a:extLst>
          </p:cNvPr>
          <p:cNvSpPr>
            <a:spLocks noGrp="1"/>
          </p:cNvSpPr>
          <p:nvPr>
            <p:ph type="body" sz="quarter" idx="10"/>
          </p:nvPr>
        </p:nvSpPr>
        <p:spPr>
          <a:xfrm>
            <a:off x="611955" y="1088974"/>
            <a:ext cx="8370093" cy="5219751"/>
          </a:xfrm>
        </p:spPr>
        <p:txBody>
          <a:bodyPr/>
          <a:lstStyle/>
          <a:p>
            <a:r>
              <a:rPr kumimoji="1" lang="ja-JP" altLang="en-US" dirty="0"/>
              <a:t>サーバーサイドでも動的言語を使うことは多い</a:t>
            </a:r>
            <a:endParaRPr kumimoji="1" lang="en-US" altLang="ja-JP" dirty="0"/>
          </a:p>
          <a:p>
            <a:pPr lvl="1"/>
            <a:r>
              <a:rPr lang="en-US" altLang="ja-JP" dirty="0"/>
              <a:t>Python, JavaScript, PHP... </a:t>
            </a:r>
          </a:p>
          <a:p>
            <a:r>
              <a:rPr kumimoji="1" lang="ja-JP" altLang="en-US" dirty="0"/>
              <a:t>静的言語でもプログラムの巨大化や抽象化が進むことによる</a:t>
            </a:r>
            <a:br>
              <a:rPr kumimoji="1" lang="en-US" altLang="ja-JP" dirty="0"/>
            </a:br>
            <a:r>
              <a:rPr kumimoji="1" lang="ja-JP" altLang="en-US" dirty="0"/>
              <a:t>速度低下が進行</a:t>
            </a:r>
            <a:endParaRPr kumimoji="1" lang="en-US" altLang="ja-JP" dirty="0"/>
          </a:p>
          <a:p>
            <a:pPr lvl="1"/>
            <a:r>
              <a:rPr kumimoji="1" lang="ja-JP" altLang="en-US" dirty="0"/>
              <a:t>コードを整理するために，抽象化レイヤが間に入る</a:t>
            </a:r>
            <a:endParaRPr kumimoji="1" lang="en-US" altLang="ja-JP" dirty="0"/>
          </a:p>
          <a:p>
            <a:pPr lvl="1"/>
            <a:r>
              <a:rPr kumimoji="1" lang="ja-JP" altLang="en-US" dirty="0"/>
              <a:t>データベース・エンジンなどで顕著</a:t>
            </a:r>
            <a:endParaRPr kumimoji="1" lang="en-US" altLang="ja-JP" dirty="0"/>
          </a:p>
          <a:p>
            <a:r>
              <a:rPr kumimoji="1" lang="ja-JP" altLang="en-US" dirty="0">
                <a:solidFill>
                  <a:schemeClr val="accent5"/>
                </a:solidFill>
              </a:rPr>
              <a:t>アプリケーションは高機能化すると共に，重くなる一方</a:t>
            </a:r>
          </a:p>
          <a:p>
            <a:pPr lvl="1"/>
            <a:r>
              <a:rPr kumimoji="1" lang="ja-JP" altLang="en-US" dirty="0"/>
              <a:t>「</a:t>
            </a:r>
            <a:r>
              <a:rPr kumimoji="1" lang="en-US" altLang="ja-JP" dirty="0"/>
              <a:t>WEB </a:t>
            </a:r>
            <a:r>
              <a:rPr kumimoji="1" lang="ja-JP" altLang="en-US" dirty="0"/>
              <a:t>ブラウザが動けば十分」とはよく言ったものの，</a:t>
            </a:r>
            <a:br>
              <a:rPr kumimoji="1" lang="en-US" altLang="ja-JP" dirty="0"/>
            </a:br>
            <a:r>
              <a:rPr kumimoji="1" lang="ja-JP" altLang="en-US" dirty="0"/>
              <a:t>いま一番重たいアプリは </a:t>
            </a:r>
            <a:r>
              <a:rPr kumimoji="1" lang="en-US" altLang="ja-JP" dirty="0"/>
              <a:t>WEB </a:t>
            </a:r>
            <a:r>
              <a:rPr kumimoji="1" lang="ja-JP" altLang="en-US" dirty="0"/>
              <a:t>ブラウザ</a:t>
            </a:r>
            <a:endParaRPr kumimoji="1" lang="ja-JP" altLang="en-US" dirty="0">
              <a:solidFill>
                <a:schemeClr val="accent5"/>
              </a:solidFill>
            </a:endParaRPr>
          </a:p>
        </p:txBody>
      </p:sp>
    </p:spTree>
    <p:extLst>
      <p:ext uri="{BB962C8B-B14F-4D97-AF65-F5344CB8AC3E}">
        <p14:creationId xmlns:p14="http://schemas.microsoft.com/office/powerpoint/2010/main" val="367617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6F18-627B-43AA-9CE6-31E673359F1C}"/>
              </a:ext>
            </a:extLst>
          </p:cNvPr>
          <p:cNvSpPr>
            <a:spLocks noGrp="1"/>
          </p:cNvSpPr>
          <p:nvPr>
            <p:ph type="title"/>
          </p:nvPr>
        </p:nvSpPr>
        <p:spPr/>
        <p:txBody>
          <a:bodyPr/>
          <a:lstStyle/>
          <a:p>
            <a:r>
              <a:rPr kumimoji="1" lang="ja-JP" altLang="en-US" dirty="0"/>
              <a:t>重たい整数系アプリケーションの高速化</a:t>
            </a:r>
          </a:p>
        </p:txBody>
      </p:sp>
      <p:sp>
        <p:nvSpPr>
          <p:cNvPr id="3" name="テキスト プレースホルダー 2">
            <a:extLst>
              <a:ext uri="{FF2B5EF4-FFF2-40B4-BE49-F238E27FC236}">
                <a16:creationId xmlns:a16="http://schemas.microsoft.com/office/drawing/2014/main" id="{44A66F0C-B866-4824-B83F-CF154ED0DB09}"/>
              </a:ext>
            </a:extLst>
          </p:cNvPr>
          <p:cNvSpPr>
            <a:spLocks noGrp="1"/>
          </p:cNvSpPr>
          <p:nvPr>
            <p:ph type="body" sz="quarter" idx="10"/>
          </p:nvPr>
        </p:nvSpPr>
        <p:spPr/>
        <p:txBody>
          <a:bodyPr/>
          <a:lstStyle/>
          <a:p>
            <a:r>
              <a:rPr kumimoji="1" lang="en-US" altLang="ja-JP" dirty="0"/>
              <a:t>Out-of-order </a:t>
            </a:r>
            <a:r>
              <a:rPr kumimoji="1" lang="ja-JP" altLang="en-US" dirty="0"/>
              <a:t>スーパスカラ・プロセッサによる実行</a:t>
            </a:r>
            <a:endParaRPr kumimoji="1" lang="en-US" altLang="ja-JP" dirty="0"/>
          </a:p>
          <a:p>
            <a:pPr lvl="1"/>
            <a:r>
              <a:rPr kumimoji="1" lang="ja-JP" altLang="en-US" dirty="0"/>
              <a:t>動的に命令をスケジュールし，並列実行</a:t>
            </a:r>
            <a:endParaRPr kumimoji="1" lang="en-US" altLang="ja-JP" dirty="0"/>
          </a:p>
          <a:p>
            <a:pPr lvl="1"/>
            <a:r>
              <a:rPr kumimoji="1" lang="ja-JP" altLang="en-US" dirty="0"/>
              <a:t>さまざまな投機処理を行う</a:t>
            </a:r>
            <a:endParaRPr kumimoji="1" lang="en-US" altLang="ja-JP" dirty="0"/>
          </a:p>
          <a:p>
            <a:r>
              <a:rPr kumimoji="1" lang="ja-JP" altLang="en-US" dirty="0"/>
              <a:t>これ以外の（ハードウェアで）実効的に意味がある方法は，</a:t>
            </a:r>
            <a:br>
              <a:rPr kumimoji="1" lang="en-US" altLang="ja-JP" dirty="0"/>
            </a:br>
            <a:r>
              <a:rPr kumimoji="1" lang="ja-JP" altLang="en-US" dirty="0"/>
              <a:t>いまのところあまりない</a:t>
            </a:r>
            <a:endParaRPr kumimoji="1" lang="en-US" altLang="ja-JP" dirty="0"/>
          </a:p>
        </p:txBody>
      </p:sp>
    </p:spTree>
    <p:extLst>
      <p:ext uri="{BB962C8B-B14F-4D97-AF65-F5344CB8AC3E}">
        <p14:creationId xmlns:p14="http://schemas.microsoft.com/office/powerpoint/2010/main" val="3592386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t>最近の研究</a:t>
            </a:r>
          </a:p>
        </p:txBody>
      </p:sp>
    </p:spTree>
    <p:extLst>
      <p:ext uri="{BB962C8B-B14F-4D97-AF65-F5344CB8AC3E}">
        <p14:creationId xmlns:p14="http://schemas.microsoft.com/office/powerpoint/2010/main" val="136691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「現代の」</a:t>
            </a:r>
            <a:r>
              <a:rPr kumimoji="1" lang="en-US" altLang="ja-JP" sz="2000" dirty="0"/>
              <a:t>Out-of-order </a:t>
            </a:r>
            <a:r>
              <a:rPr kumimoji="1" lang="ja-JP" altLang="en-US" sz="2000" dirty="0"/>
              <a:t>スーパスカラ・プロセッサの構造</a:t>
            </a:r>
            <a:endParaRPr kumimoji="1" lang="en-US" altLang="ja-JP" sz="2000" dirty="0"/>
          </a:p>
        </p:txBody>
      </p:sp>
    </p:spTree>
    <p:extLst>
      <p:ext uri="{BB962C8B-B14F-4D97-AF65-F5344CB8AC3E}">
        <p14:creationId xmlns:p14="http://schemas.microsoft.com/office/powerpoint/2010/main" val="139549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半導体の動作電圧をほぼ下げられなくなってしまったため</a:t>
            </a:r>
            <a:endParaRPr kumimoji="1" lang="en-US" altLang="ja-JP" dirty="0"/>
          </a:p>
          <a:p>
            <a:pPr lvl="1"/>
            <a:r>
              <a:rPr kumimoji="1" lang="ja-JP" altLang="en-US" dirty="0"/>
              <a:t>（最近はまた少し上がってきた</a:t>
            </a:r>
            <a:endParaRPr kumimoji="1" lang="en-US" altLang="ja-JP" dirty="0"/>
          </a:p>
          <a:p>
            <a:pPr lvl="2"/>
            <a:r>
              <a:rPr lang="ja-JP" altLang="en-US" dirty="0"/>
              <a:t>定格 </a:t>
            </a:r>
            <a:r>
              <a:rPr lang="en-US" altLang="ja-JP" dirty="0"/>
              <a:t>3GHz </a:t>
            </a:r>
            <a:r>
              <a:rPr lang="ja-JP" altLang="en-US" dirty="0"/>
              <a:t>程度，ブースト時で </a:t>
            </a:r>
            <a:r>
              <a:rPr lang="en-US" altLang="ja-JP" dirty="0"/>
              <a:t>4GHz </a:t>
            </a:r>
            <a:r>
              <a:rPr lang="ja-JP" altLang="en-US" dirty="0"/>
              <a:t>ぐらいが典型的</a:t>
            </a:r>
            <a:endParaRPr lang="en-US" altLang="ja-JP" dirty="0"/>
          </a:p>
          <a:p>
            <a:pPr lvl="2"/>
            <a:r>
              <a:rPr kumimoji="1" lang="en-US" altLang="ja-JP" dirty="0"/>
              <a:t>CPU </a:t>
            </a:r>
            <a:r>
              <a:rPr kumimoji="1" lang="ja-JP" altLang="en-US" dirty="0"/>
              <a:t>によっては最大で </a:t>
            </a:r>
            <a:r>
              <a:rPr kumimoji="1" lang="en-US" altLang="ja-JP" dirty="0"/>
              <a:t>5GHz </a:t>
            </a:r>
            <a:r>
              <a:rPr kumimoji="1" lang="ja-JP" altLang="en-US" dirty="0"/>
              <a:t>程度で稼働</a:t>
            </a:r>
            <a:endParaRPr kumimoji="1" lang="en-US" altLang="ja-JP" dirty="0"/>
          </a:p>
          <a:p>
            <a:pPr lvl="1"/>
            <a:r>
              <a:rPr lang="ja-JP" altLang="en-US" dirty="0"/>
              <a:t>現代の </a:t>
            </a:r>
            <a:r>
              <a:rPr lang="en-US" altLang="ja-JP" dirty="0"/>
              <a:t>CPU</a:t>
            </a:r>
            <a:r>
              <a:rPr lang="ja-JP" altLang="en-US" dirty="0"/>
              <a:t> はクロック周波数の向上に（あまり）頼らず性能を上げている</a:t>
            </a:r>
            <a:endParaRPr lang="en-US" altLang="ja-JP" dirty="0"/>
          </a:p>
          <a:p>
            <a:r>
              <a:rPr lang="ja-JP" altLang="en-US" dirty="0"/>
              <a:t>背景として，クロック周波数の変遷について簡単に紹介</a:t>
            </a:r>
            <a:endParaRPr lang="en-US" altLang="ja-JP" dirty="0"/>
          </a:p>
        </p:txBody>
      </p:sp>
    </p:spTree>
    <p:extLst>
      <p:ext uri="{BB962C8B-B14F-4D97-AF65-F5344CB8AC3E}">
        <p14:creationId xmlns:p14="http://schemas.microsoft.com/office/powerpoint/2010/main" val="1416927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A1172-90EB-4594-8073-C032259D87C5}"/>
              </a:ext>
            </a:extLst>
          </p:cNvPr>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a:extLst>
              <a:ext uri="{FF2B5EF4-FFF2-40B4-BE49-F238E27FC236}">
                <a16:creationId xmlns:a16="http://schemas.microsoft.com/office/drawing/2014/main" id="{196CD727-4496-43F9-9EE2-19A70E5C5700}"/>
              </a:ext>
            </a:extLst>
          </p:cNvPr>
          <p:cNvSpPr>
            <a:spLocks noGrp="1"/>
          </p:cNvSpPr>
          <p:nvPr>
            <p:ph type="body" sz="quarter" idx="10"/>
          </p:nvPr>
        </p:nvSpPr>
        <p:spPr/>
        <p:txBody>
          <a:bodyPr/>
          <a:lstStyle/>
          <a:p>
            <a:r>
              <a:rPr kumimoji="1" lang="ja-JP" altLang="en-US" dirty="0"/>
              <a:t>今日とりあげる研究についての話題：</a:t>
            </a:r>
            <a:endParaRPr kumimoji="1" lang="en-US" altLang="ja-JP" dirty="0"/>
          </a:p>
          <a:p>
            <a:pPr lvl="1"/>
            <a:r>
              <a:rPr kumimoji="1" lang="en-US" altLang="ja-JP" dirty="0"/>
              <a:t>Out-of-order </a:t>
            </a:r>
            <a:r>
              <a:rPr kumimoji="1" lang="ja-JP" altLang="en-US" dirty="0"/>
              <a:t>スーパスカラ・プロセッサに関わるもの</a:t>
            </a:r>
            <a:endParaRPr kumimoji="1" lang="en-US" altLang="ja-JP" dirty="0"/>
          </a:p>
          <a:p>
            <a:pPr lvl="1"/>
            <a:r>
              <a:rPr kumimoji="1" lang="ja-JP" altLang="en-US" dirty="0"/>
              <a:t>長いので，以降では「</a:t>
            </a:r>
            <a:r>
              <a:rPr kumimoji="1" lang="en-US" altLang="ja-JP" dirty="0">
                <a:solidFill>
                  <a:schemeClr val="accent5"/>
                </a:solidFill>
              </a:rPr>
              <a:t>OoO </a:t>
            </a:r>
            <a:r>
              <a:rPr kumimoji="1" lang="ja-JP" altLang="en-US" dirty="0">
                <a:solidFill>
                  <a:schemeClr val="accent5"/>
                </a:solidFill>
              </a:rPr>
              <a:t>プロセッサ</a:t>
            </a:r>
            <a:r>
              <a:rPr kumimoji="1" lang="ja-JP" altLang="en-US" dirty="0"/>
              <a:t>」と書きます</a:t>
            </a:r>
            <a:endParaRPr kumimoji="1" lang="en-US" altLang="ja-JP" dirty="0"/>
          </a:p>
          <a:p>
            <a:pPr lvl="1"/>
            <a:r>
              <a:rPr kumimoji="1" lang="ja-JP" altLang="en-US" dirty="0"/>
              <a:t>その前提として，基本を簡単に説明・復習</a:t>
            </a:r>
            <a:endParaRPr kumimoji="1" lang="en-US" altLang="ja-JP" dirty="0"/>
          </a:p>
          <a:p>
            <a:r>
              <a:rPr kumimoji="1" lang="ja-JP" altLang="en-US" dirty="0"/>
              <a:t>キーワード：</a:t>
            </a:r>
            <a:endParaRPr kumimoji="1" lang="en-US" altLang="ja-JP" dirty="0"/>
          </a:p>
          <a:p>
            <a:pPr lvl="1"/>
            <a:r>
              <a:rPr kumimoji="1" lang="ja-JP" altLang="en-US" dirty="0"/>
              <a:t>物理レジスタ方式</a:t>
            </a:r>
            <a:endParaRPr kumimoji="1" lang="en-US" altLang="ja-JP" dirty="0"/>
          </a:p>
          <a:p>
            <a:pPr lvl="1"/>
            <a:r>
              <a:rPr kumimoji="1" lang="ja-JP" altLang="en-US" dirty="0"/>
              <a:t>マトリクス・スケジューラ</a:t>
            </a:r>
            <a:endParaRPr kumimoji="1" lang="en-US" altLang="ja-JP" dirty="0"/>
          </a:p>
        </p:txBody>
      </p:sp>
    </p:spTree>
    <p:extLst>
      <p:ext uri="{BB962C8B-B14F-4D97-AF65-F5344CB8AC3E}">
        <p14:creationId xmlns:p14="http://schemas.microsoft.com/office/powerpoint/2010/main" val="629954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3CB61-8611-42CA-808E-91C6420F0D8E}"/>
              </a:ext>
            </a:extLst>
          </p:cNvPr>
          <p:cNvSpPr>
            <a:spLocks noGrp="1"/>
          </p:cNvSpPr>
          <p:nvPr>
            <p:ph type="title"/>
          </p:nvPr>
        </p:nvSpPr>
        <p:spPr/>
        <p:txBody>
          <a:bodyPr/>
          <a:lstStyle/>
          <a:p>
            <a:r>
              <a:rPr kumimoji="1" lang="en-US" altLang="ja-JP" dirty="0"/>
              <a:t>OoO </a:t>
            </a:r>
            <a:r>
              <a:rPr kumimoji="1" lang="ja-JP" altLang="en-US" dirty="0"/>
              <a:t>プロセッサの方式</a:t>
            </a:r>
          </a:p>
        </p:txBody>
      </p:sp>
      <p:sp>
        <p:nvSpPr>
          <p:cNvPr id="3" name="テキスト プレースホルダー 2">
            <a:extLst>
              <a:ext uri="{FF2B5EF4-FFF2-40B4-BE49-F238E27FC236}">
                <a16:creationId xmlns:a16="http://schemas.microsoft.com/office/drawing/2014/main" id="{5B9E841D-D061-43BF-863E-1FCAF9463A70}"/>
              </a:ext>
            </a:extLst>
          </p:cNvPr>
          <p:cNvSpPr>
            <a:spLocks noGrp="1"/>
          </p:cNvSpPr>
          <p:nvPr>
            <p:ph type="body" sz="quarter" idx="10"/>
          </p:nvPr>
        </p:nvSpPr>
        <p:spPr>
          <a:xfrm>
            <a:off x="611955" y="1088974"/>
            <a:ext cx="8370093" cy="5219751"/>
          </a:xfrm>
        </p:spPr>
        <p:txBody>
          <a:bodyPr/>
          <a:lstStyle/>
          <a:p>
            <a:pPr marL="457200" indent="-457200">
              <a:buFont typeface="+mj-lt"/>
              <a:buAutoNum type="arabicPeriod"/>
            </a:pPr>
            <a:r>
              <a:rPr lang="en-US" altLang="ja-JP" dirty="0"/>
              <a:t>Reservation</a:t>
            </a:r>
            <a:r>
              <a:rPr lang="ja-JP" altLang="en-US" dirty="0"/>
              <a:t> </a:t>
            </a:r>
            <a:r>
              <a:rPr lang="en-US" altLang="ja-JP" dirty="0"/>
              <a:t>Station</a:t>
            </a:r>
            <a:r>
              <a:rPr lang="ja-JP" altLang="en-US" dirty="0"/>
              <a:t>（</a:t>
            </a:r>
            <a:r>
              <a:rPr lang="en-US" altLang="ja-JP" dirty="0"/>
              <a:t>RS</a:t>
            </a:r>
            <a:r>
              <a:rPr lang="ja-JP" altLang="en-US" dirty="0"/>
              <a:t>）方式</a:t>
            </a:r>
            <a:endParaRPr lang="en-US" altLang="ja-JP" dirty="0"/>
          </a:p>
          <a:p>
            <a:pPr lvl="1"/>
            <a:r>
              <a:rPr kumimoji="1" lang="ja-JP" altLang="en-US" dirty="0"/>
              <a:t>トマスロ</a:t>
            </a:r>
            <a:r>
              <a:rPr lang="ja-JP" altLang="en-US" dirty="0"/>
              <a:t>（</a:t>
            </a:r>
            <a:r>
              <a:rPr lang="en-US" altLang="ja-JP" dirty="0" err="1"/>
              <a:t>Tomasulo</a:t>
            </a:r>
            <a:r>
              <a:rPr lang="ja-JP" altLang="en-US" dirty="0"/>
              <a:t>）のアルゴリズムとして知られるものの発展</a:t>
            </a:r>
            <a:endParaRPr lang="en-US" altLang="ja-JP" dirty="0"/>
          </a:p>
          <a:p>
            <a:pPr lvl="1"/>
            <a:r>
              <a:rPr lang="en-US" altLang="ja-JP" dirty="0"/>
              <a:t>IBM System/360 </a:t>
            </a:r>
            <a:r>
              <a:rPr lang="ja-JP" altLang="en-US" dirty="0"/>
              <a:t>で初めて実装された</a:t>
            </a:r>
            <a:endParaRPr lang="en-US" altLang="ja-JP" dirty="0"/>
          </a:p>
          <a:p>
            <a:pPr marL="457200" indent="-457200">
              <a:buFont typeface="+mj-lt"/>
              <a:buAutoNum type="arabicPeriod"/>
            </a:pPr>
            <a:r>
              <a:rPr kumimoji="1" lang="ja-JP" altLang="en-US" dirty="0"/>
              <a:t>物理レジスタ方式</a:t>
            </a:r>
            <a:endParaRPr kumimoji="1" lang="en-US" altLang="ja-JP" dirty="0"/>
          </a:p>
          <a:p>
            <a:pPr lvl="1"/>
            <a:r>
              <a:rPr kumimoji="1" lang="en-US" altLang="ja-JP" dirty="0"/>
              <a:t>MIPS R10000 </a:t>
            </a:r>
            <a:r>
              <a:rPr kumimoji="1" lang="ja-JP" altLang="en-US" dirty="0"/>
              <a:t>で初めて実装された（と思う）</a:t>
            </a:r>
            <a:endParaRPr kumimoji="1" lang="en-US" altLang="ja-JP" dirty="0"/>
          </a:p>
          <a:p>
            <a:r>
              <a:rPr lang="ja-JP" altLang="en-US" dirty="0"/>
              <a:t>現在主流なのは後者の</a:t>
            </a:r>
            <a:r>
              <a:rPr lang="ja-JP" altLang="en-US" dirty="0">
                <a:solidFill>
                  <a:schemeClr val="accent5"/>
                </a:solidFill>
              </a:rPr>
              <a:t>物理レジスタ方式</a:t>
            </a:r>
            <a:endParaRPr lang="en-US" altLang="ja-JP" dirty="0">
              <a:solidFill>
                <a:schemeClr val="accent5"/>
              </a:solidFill>
            </a:endParaRPr>
          </a:p>
          <a:p>
            <a:pPr lvl="1"/>
            <a:r>
              <a:rPr lang="ja-JP" altLang="en-US" dirty="0"/>
              <a:t>構造がより単純で設計しやすく性能も出やすいから</a:t>
            </a:r>
            <a:endParaRPr lang="en-US" altLang="ja-JP" dirty="0"/>
          </a:p>
          <a:p>
            <a:pPr lvl="1"/>
            <a:r>
              <a:rPr lang="ja-JP" altLang="en-US" dirty="0"/>
              <a:t>文献では２者の関係があまり書かれていないが，</a:t>
            </a:r>
            <a:br>
              <a:rPr lang="en-US" altLang="ja-JP" dirty="0"/>
            </a:br>
            <a:r>
              <a:rPr lang="ja-JP" altLang="en-US" dirty="0"/>
              <a:t>これらはかなり構造が違う</a:t>
            </a:r>
            <a:endParaRPr lang="en-US" altLang="ja-JP" dirty="0"/>
          </a:p>
        </p:txBody>
      </p:sp>
    </p:spTree>
    <p:extLst>
      <p:ext uri="{BB962C8B-B14F-4D97-AF65-F5344CB8AC3E}">
        <p14:creationId xmlns:p14="http://schemas.microsoft.com/office/powerpoint/2010/main" val="2612694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物理レジスタ方式の </a:t>
            </a:r>
            <a:r>
              <a:rPr lang="en-US" altLang="ja-JP" dirty="0"/>
              <a:t>OoO </a:t>
            </a:r>
            <a:r>
              <a:rPr lang="ja-JP" altLang="en-US" dirty="0"/>
              <a:t>プロセッサの構造</a:t>
            </a:r>
            <a:endParaRPr kumimoji="1" lang="ja-JP" altLang="en-US" sz="2000" dirty="0"/>
          </a:p>
        </p:txBody>
      </p:sp>
      <p:sp>
        <p:nvSpPr>
          <p:cNvPr id="3" name="テキスト プレースホルダー 2"/>
          <p:cNvSpPr>
            <a:spLocks noGrp="1"/>
          </p:cNvSpPr>
          <p:nvPr>
            <p:ph type="body" sz="quarter" idx="10"/>
          </p:nvPr>
        </p:nvSpPr>
        <p:spPr>
          <a:xfrm>
            <a:off x="611956" y="5589331"/>
            <a:ext cx="8280092" cy="629700"/>
          </a:xfrm>
        </p:spPr>
        <p:txBody>
          <a:bodyPr/>
          <a:lstStyle/>
          <a:p>
            <a:r>
              <a:rPr lang="ja-JP" altLang="en-US" dirty="0"/>
              <a:t>発行キューによって前後に分離されたパイプラインを持つ</a:t>
            </a:r>
            <a:endParaRPr kumimoji="1" lang="en-US" altLang="ja-JP" dirty="0"/>
          </a:p>
          <a:p>
            <a:pPr marL="817200" lvl="1" indent="-457200">
              <a:buFont typeface="+mj-lt"/>
              <a:buAutoNum type="arabicPeriod"/>
            </a:pPr>
            <a:r>
              <a:rPr kumimoji="1" lang="ja-JP" altLang="en-US" dirty="0"/>
              <a:t>フロントエンド：</a:t>
            </a:r>
            <a:r>
              <a:rPr kumimoji="1" lang="en-US" altLang="ja-JP" dirty="0"/>
              <a:t>	</a:t>
            </a:r>
            <a:r>
              <a:rPr kumimoji="1" lang="ja-JP" altLang="en-US" dirty="0"/>
              <a:t>命令をフェッチ，リネーム</a:t>
            </a:r>
            <a:endParaRPr kumimoji="1" lang="en-US" altLang="ja-JP" dirty="0"/>
          </a:p>
          <a:p>
            <a:pPr marL="817200" lvl="1" indent="-457200">
              <a:buFont typeface="+mj-lt"/>
              <a:buAutoNum type="arabicPeriod"/>
            </a:pPr>
            <a:r>
              <a:rPr kumimoji="1" lang="ja-JP" altLang="en-US" dirty="0">
                <a:solidFill>
                  <a:schemeClr val="accent5"/>
                </a:solidFill>
              </a:rPr>
              <a:t>発行キュー：</a:t>
            </a:r>
            <a:r>
              <a:rPr kumimoji="1" lang="en-US" altLang="ja-JP" dirty="0">
                <a:solidFill>
                  <a:schemeClr val="accent5"/>
                </a:solidFill>
              </a:rPr>
              <a:t>		</a:t>
            </a:r>
            <a:r>
              <a:rPr kumimoji="1" lang="ja-JP" altLang="en-US" dirty="0">
                <a:solidFill>
                  <a:schemeClr val="accent5"/>
                </a:solidFill>
              </a:rPr>
              <a:t>発行待ち命令の待ち合わせのバッファ</a:t>
            </a:r>
            <a:endParaRPr kumimoji="1" lang="en-US" altLang="ja-JP" dirty="0">
              <a:solidFill>
                <a:schemeClr val="accent5"/>
              </a:solidFill>
            </a:endParaRPr>
          </a:p>
          <a:p>
            <a:pPr marL="817200" lvl="1" indent="-457200">
              <a:buFont typeface="+mj-lt"/>
              <a:buAutoNum type="arabicPeriod"/>
            </a:pPr>
            <a:r>
              <a:rPr kumimoji="1" lang="ja-JP" altLang="en-US" dirty="0"/>
              <a:t>バックエンド：</a:t>
            </a:r>
            <a:r>
              <a:rPr kumimoji="1" lang="en-US" altLang="ja-JP" dirty="0"/>
              <a:t>		</a:t>
            </a:r>
            <a:r>
              <a:rPr kumimoji="1" lang="ja-JP" altLang="en-US" dirty="0"/>
              <a:t>レジスタを読んで命令を実行</a:t>
            </a:r>
          </a:p>
        </p:txBody>
      </p:sp>
      <p:grpSp>
        <p:nvGrpSpPr>
          <p:cNvPr id="4" name="グループ化 3"/>
          <p:cNvGrpSpPr/>
          <p:nvPr/>
        </p:nvGrpSpPr>
        <p:grpSpPr>
          <a:xfrm>
            <a:off x="1421965" y="324899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4392142" y="3248998"/>
            <a:ext cx="1562400"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832302" y="324899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7272462" y="324899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Freeform 25"/>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809054"/>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37" name="直線矢印コネクタ 36"/>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38" name="角丸四角形吹き出し 37"/>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40" name="直線矢印コネクタ 39"/>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41" name="角丸四角形吹き出し 40"/>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43" name="正方形/長方形 42"/>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377281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大ざっぱな動作</a:t>
            </a:r>
            <a:endParaRPr kumimoji="1" lang="ja-JP" altLang="en-US" dirty="0"/>
          </a:p>
        </p:txBody>
      </p:sp>
      <p:sp>
        <p:nvSpPr>
          <p:cNvPr id="3" name="テキスト プレースホルダー 2"/>
          <p:cNvSpPr>
            <a:spLocks noGrp="1"/>
          </p:cNvSpPr>
          <p:nvPr>
            <p:ph type="body" sz="quarter" idx="10"/>
          </p:nvPr>
        </p:nvSpPr>
        <p:spPr>
          <a:xfrm>
            <a:off x="611956" y="5499023"/>
            <a:ext cx="8280092" cy="629700"/>
          </a:xfrm>
        </p:spPr>
        <p:txBody>
          <a:bodyPr/>
          <a:lstStyle/>
          <a:p>
            <a:pPr marL="817200" lvl="1" indent="-457200">
              <a:buFont typeface="+mj-lt"/>
              <a:buAutoNum type="arabicPeriod"/>
            </a:pPr>
            <a:r>
              <a:rPr kumimoji="1" lang="ja-JP" altLang="en-US" dirty="0"/>
              <a:t>フロントエンドで命令を順にフェッチして</a:t>
            </a:r>
            <a:r>
              <a:rPr kumimoji="1" lang="ja-JP" altLang="en-US" dirty="0">
                <a:solidFill>
                  <a:schemeClr val="accent5"/>
                </a:solidFill>
              </a:rPr>
              <a:t>リネーム</a:t>
            </a:r>
            <a:endParaRPr kumimoji="1" lang="en-US" altLang="ja-JP" dirty="0">
              <a:solidFill>
                <a:schemeClr val="accent5"/>
              </a:solidFill>
            </a:endParaRPr>
          </a:p>
          <a:p>
            <a:pPr marL="817200" lvl="1" indent="-457200">
              <a:buFont typeface="+mj-lt"/>
              <a:buAutoNum type="arabicPeriod"/>
            </a:pPr>
            <a:r>
              <a:rPr kumimoji="1" lang="ja-JP" altLang="en-US" dirty="0"/>
              <a:t>発行キューに</a:t>
            </a:r>
            <a:r>
              <a:rPr kumimoji="1" lang="ja-JP" altLang="en-US" dirty="0">
                <a:solidFill>
                  <a:schemeClr val="accent5"/>
                </a:solidFill>
              </a:rPr>
              <a:t>ディスパッチ</a:t>
            </a:r>
            <a:endParaRPr kumimoji="1" lang="en-US" altLang="ja-JP" dirty="0">
              <a:solidFill>
                <a:schemeClr val="accent5"/>
              </a:solidFill>
            </a:endParaRPr>
          </a:p>
          <a:p>
            <a:pPr marL="817200" lvl="1" indent="-457200">
              <a:buFont typeface="+mj-lt"/>
              <a:buAutoNum type="arabicPeriod"/>
            </a:pPr>
            <a:r>
              <a:rPr kumimoji="1" lang="ja-JP" altLang="en-US" dirty="0"/>
              <a:t>発行可能なものから順にバックエンドに命令を</a:t>
            </a:r>
            <a:r>
              <a:rPr kumimoji="1" lang="ja-JP" altLang="en-US" dirty="0">
                <a:solidFill>
                  <a:schemeClr val="accent5"/>
                </a:solidFill>
              </a:rPr>
              <a:t>発行</a:t>
            </a:r>
            <a:endParaRPr kumimoji="1" lang="en-US" altLang="ja-JP" dirty="0">
              <a:solidFill>
                <a:schemeClr val="accent5"/>
              </a:solidFill>
            </a:endParaRPr>
          </a:p>
          <a:p>
            <a:pPr marL="817200" lvl="1" indent="-457200">
              <a:buFont typeface="+mj-lt"/>
              <a:buAutoNum type="arabicPeriod"/>
            </a:pPr>
            <a:r>
              <a:rPr kumimoji="1" lang="ja-JP" altLang="en-US" dirty="0"/>
              <a:t>レジスタを</a:t>
            </a:r>
            <a:r>
              <a:rPr kumimoji="1" lang="ja-JP" altLang="en-US" dirty="0">
                <a:solidFill>
                  <a:schemeClr val="accent5"/>
                </a:solidFill>
              </a:rPr>
              <a:t>読み</a:t>
            </a:r>
            <a:r>
              <a:rPr kumimoji="1" lang="ja-JP" altLang="en-US" dirty="0"/>
              <a:t>，演算器で</a:t>
            </a:r>
            <a:r>
              <a:rPr kumimoji="1" lang="ja-JP" altLang="en-US" dirty="0">
                <a:solidFill>
                  <a:schemeClr val="accent5"/>
                </a:solidFill>
              </a:rPr>
              <a:t>実行</a:t>
            </a:r>
            <a:r>
              <a:rPr kumimoji="1" lang="ja-JP" altLang="en-US" dirty="0"/>
              <a:t>し，</a:t>
            </a:r>
            <a:r>
              <a:rPr kumimoji="1" lang="ja-JP" altLang="en-US" dirty="0">
                <a:solidFill>
                  <a:schemeClr val="accent5"/>
                </a:solidFill>
              </a:rPr>
              <a:t>書き戻す</a:t>
            </a:r>
          </a:p>
        </p:txBody>
      </p:sp>
      <p:grpSp>
        <p:nvGrpSpPr>
          <p:cNvPr id="27" name="グループ化 26">
            <a:extLst>
              <a:ext uri="{FF2B5EF4-FFF2-40B4-BE49-F238E27FC236}">
                <a16:creationId xmlns:a16="http://schemas.microsoft.com/office/drawing/2014/main" id="{A7A10317-D410-4E0B-B854-06309391657D}"/>
              </a:ext>
            </a:extLst>
          </p:cNvPr>
          <p:cNvGrpSpPr/>
          <p:nvPr/>
        </p:nvGrpSpPr>
        <p:grpSpPr>
          <a:xfrm>
            <a:off x="1421965" y="3248998"/>
            <a:ext cx="1562400" cy="576064"/>
            <a:chOff x="971600" y="5445224"/>
            <a:chExt cx="7200800" cy="576064"/>
          </a:xfrm>
        </p:grpSpPr>
        <p:sp>
          <p:nvSpPr>
            <p:cNvPr id="28" name="平行四辺形 27">
              <a:extLst>
                <a:ext uri="{FF2B5EF4-FFF2-40B4-BE49-F238E27FC236}">
                  <a16:creationId xmlns:a16="http://schemas.microsoft.com/office/drawing/2014/main" id="{97BCF883-A2F2-486C-B3FC-C1BC85DC4EEF}"/>
                </a:ext>
              </a:extLst>
            </p:cNvPr>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a:extLst>
                <a:ext uri="{FF2B5EF4-FFF2-40B4-BE49-F238E27FC236}">
                  <a16:creationId xmlns:a16="http://schemas.microsoft.com/office/drawing/2014/main" id="{7DE3EF93-8596-4515-86E4-F2997F672C7D}"/>
                </a:ext>
              </a:extLst>
            </p:cNvPr>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a:extLst>
              <a:ext uri="{FF2B5EF4-FFF2-40B4-BE49-F238E27FC236}">
                <a16:creationId xmlns:a16="http://schemas.microsoft.com/office/drawing/2014/main" id="{171E8256-00F7-45B3-8319-C9B7D97D46ED}"/>
              </a:ext>
            </a:extLst>
          </p:cNvPr>
          <p:cNvGrpSpPr/>
          <p:nvPr/>
        </p:nvGrpSpPr>
        <p:grpSpPr>
          <a:xfrm>
            <a:off x="4392142" y="3248998"/>
            <a:ext cx="1562400" cy="576064"/>
            <a:chOff x="971600" y="5445224"/>
            <a:chExt cx="7200800" cy="576064"/>
          </a:xfrm>
        </p:grpSpPr>
        <p:sp>
          <p:nvSpPr>
            <p:cNvPr id="31" name="平行四辺形 30">
              <a:extLst>
                <a:ext uri="{FF2B5EF4-FFF2-40B4-BE49-F238E27FC236}">
                  <a16:creationId xmlns:a16="http://schemas.microsoft.com/office/drawing/2014/main" id="{3E990BF0-E815-457A-AF9B-671F6B3198DD}"/>
                </a:ext>
              </a:extLst>
            </p:cNvPr>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a:extLst>
                <a:ext uri="{FF2B5EF4-FFF2-40B4-BE49-F238E27FC236}">
                  <a16:creationId xmlns:a16="http://schemas.microsoft.com/office/drawing/2014/main" id="{000B2929-712E-49CE-8026-A0290B59B37B}"/>
                </a:ext>
              </a:extLst>
            </p:cNvPr>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a:extLst>
              <a:ext uri="{FF2B5EF4-FFF2-40B4-BE49-F238E27FC236}">
                <a16:creationId xmlns:a16="http://schemas.microsoft.com/office/drawing/2014/main" id="{A9F7B342-B5C1-4BC9-97FE-4023E81DDBD1}"/>
              </a:ext>
            </a:extLst>
          </p:cNvPr>
          <p:cNvGrpSpPr/>
          <p:nvPr/>
        </p:nvGrpSpPr>
        <p:grpSpPr>
          <a:xfrm>
            <a:off x="5832302" y="3248998"/>
            <a:ext cx="1562400" cy="576064"/>
            <a:chOff x="971600" y="5445224"/>
            <a:chExt cx="7200800" cy="576064"/>
          </a:xfrm>
        </p:grpSpPr>
        <p:sp>
          <p:nvSpPr>
            <p:cNvPr id="35" name="平行四辺形 34">
              <a:extLst>
                <a:ext uri="{FF2B5EF4-FFF2-40B4-BE49-F238E27FC236}">
                  <a16:creationId xmlns:a16="http://schemas.microsoft.com/office/drawing/2014/main" id="{E009D996-9FB7-4974-9CB8-ECB86B2C2340}"/>
                </a:ext>
              </a:extLst>
            </p:cNvPr>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平行四辺形 35">
              <a:extLst>
                <a:ext uri="{FF2B5EF4-FFF2-40B4-BE49-F238E27FC236}">
                  <a16:creationId xmlns:a16="http://schemas.microsoft.com/office/drawing/2014/main" id="{91461D14-86F1-440D-B052-3E04471774CC}"/>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9" name="グループ化 38">
            <a:extLst>
              <a:ext uri="{FF2B5EF4-FFF2-40B4-BE49-F238E27FC236}">
                <a16:creationId xmlns:a16="http://schemas.microsoft.com/office/drawing/2014/main" id="{328C7BF4-4392-46B1-9080-118A0F4736FC}"/>
              </a:ext>
            </a:extLst>
          </p:cNvPr>
          <p:cNvGrpSpPr/>
          <p:nvPr/>
        </p:nvGrpSpPr>
        <p:grpSpPr>
          <a:xfrm>
            <a:off x="7272462" y="3248998"/>
            <a:ext cx="1584176" cy="576064"/>
            <a:chOff x="971600" y="5445224"/>
            <a:chExt cx="7200800" cy="576064"/>
          </a:xfrm>
        </p:grpSpPr>
        <p:sp>
          <p:nvSpPr>
            <p:cNvPr id="42" name="平行四辺形 41">
              <a:extLst>
                <a:ext uri="{FF2B5EF4-FFF2-40B4-BE49-F238E27FC236}">
                  <a16:creationId xmlns:a16="http://schemas.microsoft.com/office/drawing/2014/main" id="{971C008F-B3E5-46EB-95CD-6E5C10027686}"/>
                </a:ext>
              </a:extLst>
            </p:cNvPr>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平行四辺形 43">
              <a:extLst>
                <a:ext uri="{FF2B5EF4-FFF2-40B4-BE49-F238E27FC236}">
                  <a16:creationId xmlns:a16="http://schemas.microsoft.com/office/drawing/2014/main" id="{D8F439E7-9127-4DDE-9AA5-BD386338746D}"/>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45" name="正方形/長方形 44">
            <a:extLst>
              <a:ext uri="{FF2B5EF4-FFF2-40B4-BE49-F238E27FC236}">
                <a16:creationId xmlns:a16="http://schemas.microsoft.com/office/drawing/2014/main" id="{445D1B30-0680-4B66-9B45-C861024ADFA2}"/>
              </a:ext>
            </a:extLst>
          </p:cNvPr>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6" name="正方形/長方形 45">
            <a:extLst>
              <a:ext uri="{FF2B5EF4-FFF2-40B4-BE49-F238E27FC236}">
                <a16:creationId xmlns:a16="http://schemas.microsoft.com/office/drawing/2014/main" id="{04BCDFD6-89A1-4111-9C68-63FA3DA93CA5}"/>
              </a:ext>
            </a:extLst>
          </p:cNvPr>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7" name="正方形/長方形 46">
            <a:extLst>
              <a:ext uri="{FF2B5EF4-FFF2-40B4-BE49-F238E27FC236}">
                <a16:creationId xmlns:a16="http://schemas.microsoft.com/office/drawing/2014/main" id="{C580D10C-3CE7-46B2-919C-2C078E1CDC22}"/>
              </a:ext>
            </a:extLst>
          </p:cNvPr>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8" name="正方形/長方形 47">
            <a:extLst>
              <a:ext uri="{FF2B5EF4-FFF2-40B4-BE49-F238E27FC236}">
                <a16:creationId xmlns:a16="http://schemas.microsoft.com/office/drawing/2014/main" id="{3BCBC52D-D10E-4D85-B8EE-8C7C7C53697C}"/>
              </a:ext>
            </a:extLst>
          </p:cNvPr>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Freeform 25">
            <a:extLst>
              <a:ext uri="{FF2B5EF4-FFF2-40B4-BE49-F238E27FC236}">
                <a16:creationId xmlns:a16="http://schemas.microsoft.com/office/drawing/2014/main" id="{770798ED-7B0B-4D7A-8798-244F34543CA1}"/>
              </a:ext>
            </a:extLst>
          </p:cNvPr>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50" name="AutoShape 5">
            <a:extLst>
              <a:ext uri="{FF2B5EF4-FFF2-40B4-BE49-F238E27FC236}">
                <a16:creationId xmlns:a16="http://schemas.microsoft.com/office/drawing/2014/main" id="{4614C9EC-06AD-412C-9D67-D34D7B01B24A}"/>
              </a:ext>
            </a:extLst>
          </p:cNvPr>
          <p:cNvSpPr>
            <a:spLocks noChangeArrowheads="1"/>
          </p:cNvSpPr>
          <p:nvPr/>
        </p:nvSpPr>
        <p:spPr bwMode="auto">
          <a:xfrm rot="162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1" name="グループ化 50">
            <a:extLst>
              <a:ext uri="{FF2B5EF4-FFF2-40B4-BE49-F238E27FC236}">
                <a16:creationId xmlns:a16="http://schemas.microsoft.com/office/drawing/2014/main" id="{2144A319-9D42-4832-AE6A-9CFBCC5BF812}"/>
              </a:ext>
            </a:extLst>
          </p:cNvPr>
          <p:cNvGrpSpPr/>
          <p:nvPr/>
        </p:nvGrpSpPr>
        <p:grpSpPr>
          <a:xfrm>
            <a:off x="4860032" y="1809054"/>
            <a:ext cx="1008112" cy="432048"/>
            <a:chOff x="3563888" y="2708920"/>
            <a:chExt cx="1296144" cy="432048"/>
          </a:xfrm>
        </p:grpSpPr>
        <p:sp>
          <p:nvSpPr>
            <p:cNvPr id="52" name="Freeform 9">
              <a:extLst>
                <a:ext uri="{FF2B5EF4-FFF2-40B4-BE49-F238E27FC236}">
                  <a16:creationId xmlns:a16="http://schemas.microsoft.com/office/drawing/2014/main" id="{AE9AB939-0BEB-499C-A01F-16A349589675}"/>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3" name="Freeform 10">
              <a:extLst>
                <a:ext uri="{FF2B5EF4-FFF2-40B4-BE49-F238E27FC236}">
                  <a16:creationId xmlns:a16="http://schemas.microsoft.com/office/drawing/2014/main" id="{443260CC-ACFF-4FD0-91B6-3327BD54C146}"/>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4" name="Freeform 8">
            <a:extLst>
              <a:ext uri="{FF2B5EF4-FFF2-40B4-BE49-F238E27FC236}">
                <a16:creationId xmlns:a16="http://schemas.microsoft.com/office/drawing/2014/main" id="{77302677-49C8-46CC-9FF3-1F1611C3593D}"/>
              </a:ext>
            </a:extLst>
          </p:cNvPr>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5" name="正方形/長方形 54">
            <a:extLst>
              <a:ext uri="{FF2B5EF4-FFF2-40B4-BE49-F238E27FC236}">
                <a16:creationId xmlns:a16="http://schemas.microsoft.com/office/drawing/2014/main" id="{60B8F453-8501-41A3-B7C9-B49282101332}"/>
              </a:ext>
            </a:extLst>
          </p:cNvPr>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56" name="正方形/長方形 55">
            <a:extLst>
              <a:ext uri="{FF2B5EF4-FFF2-40B4-BE49-F238E27FC236}">
                <a16:creationId xmlns:a16="http://schemas.microsoft.com/office/drawing/2014/main" id="{5B59DB3C-6302-4058-82D6-D874FEF270F5}"/>
              </a:ext>
            </a:extLst>
          </p:cNvPr>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57" name="正方形/長方形 56">
            <a:extLst>
              <a:ext uri="{FF2B5EF4-FFF2-40B4-BE49-F238E27FC236}">
                <a16:creationId xmlns:a16="http://schemas.microsoft.com/office/drawing/2014/main" id="{B1E2F8AB-ECF3-40C7-B0FB-9FFDAAE5AD59}"/>
              </a:ext>
            </a:extLst>
          </p:cNvPr>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58" name="直線矢印コネクタ 57">
            <a:extLst>
              <a:ext uri="{FF2B5EF4-FFF2-40B4-BE49-F238E27FC236}">
                <a16:creationId xmlns:a16="http://schemas.microsoft.com/office/drawing/2014/main" id="{687A4A6D-80AA-4D0D-ABC7-E094FBD81F8A}"/>
              </a:ext>
            </a:extLst>
          </p:cNvPr>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59" name="角丸四角形吹き出し 37">
            <a:extLst>
              <a:ext uri="{FF2B5EF4-FFF2-40B4-BE49-F238E27FC236}">
                <a16:creationId xmlns:a16="http://schemas.microsoft.com/office/drawing/2014/main" id="{76583CB5-DAD8-41F3-A038-DA8B5C0C66DB}"/>
              </a:ext>
            </a:extLst>
          </p:cNvPr>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60" name="直線矢印コネクタ 59">
            <a:extLst>
              <a:ext uri="{FF2B5EF4-FFF2-40B4-BE49-F238E27FC236}">
                <a16:creationId xmlns:a16="http://schemas.microsoft.com/office/drawing/2014/main" id="{1BD070C0-EC86-467C-BD6A-A7347E45F8BB}"/>
              </a:ext>
            </a:extLst>
          </p:cNvPr>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61" name="角丸四角形吹き出し 40">
            <a:extLst>
              <a:ext uri="{FF2B5EF4-FFF2-40B4-BE49-F238E27FC236}">
                <a16:creationId xmlns:a16="http://schemas.microsoft.com/office/drawing/2014/main" id="{50259645-E736-4F5B-B6D8-0D08626DA188}"/>
              </a:ext>
            </a:extLst>
          </p:cNvPr>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62" name="正方形/長方形 61">
            <a:extLst>
              <a:ext uri="{FF2B5EF4-FFF2-40B4-BE49-F238E27FC236}">
                <a16:creationId xmlns:a16="http://schemas.microsoft.com/office/drawing/2014/main" id="{80263CBB-6CD7-4054-821E-DC39EC3956D9}"/>
              </a:ext>
            </a:extLst>
          </p:cNvPr>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115459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5040056"/>
          </a:xfrm>
        </p:spPr>
        <p:txBody>
          <a:bodyPr/>
          <a:lstStyle/>
          <a:p>
            <a:r>
              <a:rPr kumimoji="1" lang="ja-JP" altLang="en-US" sz="1800" dirty="0"/>
              <a:t>目的：出力依存と逆依存を取り除く</a:t>
            </a:r>
            <a:endParaRPr kumimoji="1" lang="en-US" altLang="ja-JP" sz="1800" dirty="0"/>
          </a:p>
          <a:p>
            <a:pPr lvl="1"/>
            <a:r>
              <a:rPr kumimoji="1" lang="ja-JP" altLang="en-US" sz="1800" dirty="0"/>
              <a:t>真の依存にのみ従って発行を行うことができるように</a:t>
            </a:r>
            <a:endParaRPr kumimoji="1" lang="en-US" altLang="ja-JP" sz="1800" dirty="0"/>
          </a:p>
          <a:p>
            <a:pPr marL="457200" indent="-457200">
              <a:buFont typeface="+mj-lt"/>
              <a:buAutoNum type="arabicPeriod"/>
            </a:pPr>
            <a:r>
              <a:rPr lang="ja-JP" altLang="en-US" sz="1800" dirty="0"/>
              <a:t>真の依存（</a:t>
            </a:r>
            <a:r>
              <a:rPr lang="en-US" altLang="ja-JP" sz="1800" dirty="0"/>
              <a:t>RAW: Read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br>
              <a:rPr lang="en-US" altLang="ja-JP" sz="1800" dirty="0">
                <a:latin typeface="Consolas" panose="020B0609020204030204" pitchFamily="49" charset="0"/>
              </a:rPr>
            </a:br>
            <a:r>
              <a:rPr lang="en-US" altLang="ja-JP" sz="1800" dirty="0">
                <a:latin typeface="Consolas" panose="020B0609020204030204" pitchFamily="49" charset="0"/>
              </a:rPr>
              <a:t>I2: add x3</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の結果がなければ </a:t>
            </a:r>
            <a:r>
              <a:rPr lang="en-US" altLang="ja-JP" sz="1800" dirty="0">
                <a:solidFill>
                  <a:schemeClr val="accent3">
                    <a:lumMod val="75000"/>
                  </a:schemeClr>
                </a:solidFill>
                <a:latin typeface="Consolas" panose="020B0609020204030204" pitchFamily="49" charset="0"/>
              </a:rPr>
              <a:t>I2 </a:t>
            </a:r>
            <a:r>
              <a:rPr lang="ja-JP" altLang="en-US" sz="1800" dirty="0">
                <a:solidFill>
                  <a:schemeClr val="accent3">
                    <a:lumMod val="75000"/>
                  </a:schemeClr>
                </a:solidFill>
                <a:latin typeface="Consolas" panose="020B0609020204030204" pitchFamily="49" charset="0"/>
              </a:rPr>
              <a:t>は実行できない</a:t>
            </a:r>
            <a:endParaRPr lang="ja-JP" altLang="en-US" sz="1800" dirty="0">
              <a:solidFill>
                <a:schemeClr val="accent3">
                  <a:lumMod val="75000"/>
                </a:schemeClr>
              </a:solidFill>
            </a:endParaRPr>
          </a:p>
          <a:p>
            <a:pPr marL="457200" indent="-457200">
              <a:buFont typeface="+mj-lt"/>
              <a:buAutoNum type="arabicPeriod"/>
            </a:pPr>
            <a:r>
              <a:rPr lang="ja-JP" altLang="en-US" sz="1800" dirty="0"/>
              <a:t>逆依存（</a:t>
            </a:r>
            <a:r>
              <a:rPr lang="en-US" altLang="ja-JP" sz="1800" dirty="0"/>
              <a:t>WAR: Write after Read</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x2</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を先に実行すると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lang="en-US" altLang="ja-JP" sz="1800" dirty="0">
              <a:solidFill>
                <a:schemeClr val="accent3">
                  <a:lumMod val="75000"/>
                </a:schemeClr>
              </a:solidFill>
              <a:latin typeface="Consolas" panose="020B0609020204030204" pitchFamily="49" charset="0"/>
            </a:endParaRPr>
          </a:p>
          <a:p>
            <a:pPr marL="457200" indent="-457200">
              <a:buFont typeface="+mj-lt"/>
              <a:buAutoNum type="arabicPeriod"/>
            </a:pPr>
            <a:r>
              <a:rPr lang="ja-JP" altLang="en-US" sz="1800" dirty="0"/>
              <a:t>出力依存（</a:t>
            </a:r>
            <a:r>
              <a:rPr lang="en-US" altLang="ja-JP" sz="1800" dirty="0"/>
              <a:t>WAW: Write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を後で実行すると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kumimoji="1" lang="en-US" altLang="ja-JP" sz="1800" dirty="0"/>
          </a:p>
        </p:txBody>
      </p:sp>
    </p:spTree>
    <p:extLst>
      <p:ext uri="{BB962C8B-B14F-4D97-AF65-F5344CB8AC3E}">
        <p14:creationId xmlns:p14="http://schemas.microsoft.com/office/powerpoint/2010/main" val="23424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x11+1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577379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lang="ja-JP" altLang="en-US" dirty="0"/>
              <a:t>命令スケジューリング</a:t>
            </a:r>
            <a:endParaRPr lang="en-US" altLang="ja-JP" dirty="0"/>
          </a:p>
          <a:p>
            <a:pPr lvl="1"/>
            <a:r>
              <a:rPr lang="ja-JP" altLang="en-US" dirty="0"/>
              <a:t>依存関係が解けた命令から順に演算器に発行する</a:t>
            </a:r>
            <a:endParaRPr lang="en-US" altLang="ja-JP" dirty="0"/>
          </a:p>
          <a:p>
            <a:r>
              <a:rPr lang="ja-JP" altLang="en-US" dirty="0"/>
              <a:t>スケジューラ</a:t>
            </a:r>
            <a:r>
              <a:rPr kumimoji="1" lang="ja-JP" altLang="en-US" dirty="0"/>
              <a:t>の作り方</a:t>
            </a:r>
            <a:endParaRPr kumimoji="1" lang="en-US" altLang="ja-JP" dirty="0"/>
          </a:p>
          <a:p>
            <a:pPr marL="817200" lvl="1" indent="-457200">
              <a:buFont typeface="+mj-lt"/>
              <a:buAutoNum type="arabicPeriod"/>
            </a:pPr>
            <a:r>
              <a:rPr kumimoji="1" lang="ja-JP" altLang="en-US" dirty="0">
                <a:solidFill>
                  <a:schemeClr val="accent5"/>
                </a:solidFill>
              </a:rPr>
              <a:t>連想検索を使う方法</a:t>
            </a:r>
            <a:endParaRPr kumimoji="1" lang="en-US" altLang="ja-JP" dirty="0">
              <a:solidFill>
                <a:schemeClr val="accent5"/>
              </a:solidFill>
            </a:endParaRPr>
          </a:p>
          <a:p>
            <a:pPr marL="817200" lvl="1" indent="-457200">
              <a:buFont typeface="+mj-lt"/>
              <a:buAutoNum type="arabicPeriod"/>
            </a:pPr>
            <a:r>
              <a:rPr lang="ja-JP" altLang="en-US" dirty="0"/>
              <a:t>行列を使う方法</a:t>
            </a:r>
            <a:endParaRPr kumimoji="1" lang="ja-JP" altLang="en-US" dirty="0"/>
          </a:p>
        </p:txBody>
      </p:sp>
    </p:spTree>
    <p:extLst>
      <p:ext uri="{BB962C8B-B14F-4D97-AF65-F5344CB8AC3E}">
        <p14:creationId xmlns:p14="http://schemas.microsoft.com/office/powerpoint/2010/main" val="178212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5769026"/>
            <a:ext cx="8280092" cy="989704"/>
          </a:xfrm>
        </p:spPr>
        <p:txBody>
          <a:bodyPr/>
          <a:lstStyle/>
          <a:p>
            <a:r>
              <a:rPr kumimoji="1" lang="en-US" altLang="ja-JP" dirty="0"/>
              <a:t>Wakeup Logic</a:t>
            </a:r>
            <a:r>
              <a:rPr kumimoji="1" lang="ja-JP" altLang="en-US" dirty="0"/>
              <a:t>：寝ている（発行待ち）命令を起こす機構</a:t>
            </a:r>
            <a:endParaRPr kumimoji="1" lang="en-US" altLang="ja-JP" dirty="0"/>
          </a:p>
          <a:p>
            <a:pPr lvl="1"/>
            <a:r>
              <a:rPr lang="en-US" altLang="ja-JP" dirty="0" err="1"/>
              <a:t>Dst</a:t>
            </a:r>
            <a:r>
              <a:rPr lang="ja-JP" altLang="en-US" dirty="0"/>
              <a:t>：ディスティネーションの物理レジスタ番号</a:t>
            </a:r>
            <a:endParaRPr lang="en-US" altLang="ja-JP" dirty="0"/>
          </a:p>
          <a:p>
            <a:pPr lvl="1"/>
            <a:r>
              <a:rPr lang="en-US" altLang="ja-JP" dirty="0" err="1"/>
              <a:t>Src</a:t>
            </a:r>
            <a:r>
              <a:rPr lang="ja-JP" altLang="en-US" dirty="0"/>
              <a:t>：ソースの物理レジスタ番号（簡単のためここでは１つ）</a:t>
            </a:r>
            <a:endParaRPr lang="en-US" altLang="ja-JP" dirty="0"/>
          </a:p>
          <a:p>
            <a:pPr lvl="1"/>
            <a:r>
              <a:rPr lang="en-US" altLang="ja-JP" dirty="0" err="1"/>
              <a:t>Rdy</a:t>
            </a:r>
            <a:r>
              <a:rPr lang="ja-JP" altLang="en-US" dirty="0"/>
              <a:t>：依存元命令が実行され，発行準備ができているか</a:t>
            </a:r>
            <a:endParaRPr lang="en-US" altLang="ja-JP" dirty="0"/>
          </a:p>
          <a:p>
            <a:pPr lvl="1"/>
            <a:endParaRPr kumimoji="1" lang="en-US" altLang="ja-JP" dirty="0"/>
          </a:p>
          <a:p>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Dst</a:t>
            </a:r>
            <a:endParaRPr lang="ja-JP" altLang="en-US" sz="1600" b="1" dirty="0">
              <a:solidFill>
                <a:schemeClr val="accent5"/>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Src</a:t>
            </a:r>
            <a:endParaRPr lang="ja-JP" altLang="en-US" sz="1600" b="1" dirty="0">
              <a:solidFill>
                <a:schemeClr val="accent5"/>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Rdy</a:t>
            </a:r>
            <a:endParaRPr lang="ja-JP" altLang="en-US" sz="1600" b="1" dirty="0">
              <a:solidFill>
                <a:schemeClr val="accent5"/>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1" name="フリーフォーム 50"/>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7"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58" name="正方形/長方形 57">
            <a:extLst>
              <a:ext uri="{FF2B5EF4-FFF2-40B4-BE49-F238E27FC236}">
                <a16:creationId xmlns:a16="http://schemas.microsoft.com/office/drawing/2014/main" id="{7B33526A-F15D-4273-B1FC-CB122C66B004}"/>
              </a:ext>
            </a:extLst>
          </p:cNvPr>
          <p:cNvSpPr/>
          <p:nvPr/>
        </p:nvSpPr>
        <p:spPr bwMode="auto">
          <a:xfrm>
            <a:off x="341953"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tx1">
                    <a:lumMod val="75000"/>
                    <a:lumOff val="25000"/>
                  </a:schemeClr>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9" name="正方形/長方形 58">
            <a:extLst>
              <a:ext uri="{FF2B5EF4-FFF2-40B4-BE49-F238E27FC236}">
                <a16:creationId xmlns:a16="http://schemas.microsoft.com/office/drawing/2014/main" id="{206D6C89-173E-4417-B5A2-12C778C61E1E}"/>
              </a:ext>
            </a:extLst>
          </p:cNvPr>
          <p:cNvSpPr/>
          <p:nvPr/>
        </p:nvSpPr>
        <p:spPr bwMode="auto">
          <a:xfrm>
            <a:off x="341953"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tx1">
                    <a:lumMod val="75000"/>
                    <a:lumOff val="25000"/>
                  </a:schemeClr>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x20+1</a:t>
            </a:r>
            <a:endParaRPr lang="ja-JP" altLang="en-US" sz="1600" dirty="0">
              <a:solidFill>
                <a:schemeClr val="tx1">
                  <a:lumMod val="75000"/>
                  <a:lumOff val="25000"/>
                </a:schemeClr>
              </a:solidFill>
            </a:endParaRPr>
          </a:p>
        </p:txBody>
      </p:sp>
      <p:sp>
        <p:nvSpPr>
          <p:cNvPr id="60" name="正方形/長方形 59">
            <a:extLst>
              <a:ext uri="{FF2B5EF4-FFF2-40B4-BE49-F238E27FC236}">
                <a16:creationId xmlns:a16="http://schemas.microsoft.com/office/drawing/2014/main" id="{AF236C77-C764-420A-8C9C-B45311F879CD}"/>
              </a:ext>
            </a:extLst>
          </p:cNvPr>
          <p:cNvSpPr/>
          <p:nvPr/>
        </p:nvSpPr>
        <p:spPr bwMode="auto">
          <a:xfrm>
            <a:off x="341953"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tx1">
                    <a:lumMod val="75000"/>
                    <a:lumOff val="25000"/>
                  </a:schemeClr>
                </a:solidFill>
                <a:latin typeface="Consolas" panose="020B0609020204030204" pitchFamily="49" charset="0"/>
              </a:rPr>
              <a:t>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61" name="正方形/長方形 60">
            <a:extLst>
              <a:ext uri="{FF2B5EF4-FFF2-40B4-BE49-F238E27FC236}">
                <a16:creationId xmlns:a16="http://schemas.microsoft.com/office/drawing/2014/main" id="{005A371A-B0A1-42A4-BF13-7455813AECED}"/>
              </a:ext>
            </a:extLst>
          </p:cNvPr>
          <p:cNvSpPr/>
          <p:nvPr/>
        </p:nvSpPr>
        <p:spPr bwMode="auto">
          <a:xfrm>
            <a:off x="341953"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tx1">
                    <a:lumMod val="75000"/>
                    <a:lumOff val="25000"/>
                  </a:schemeClr>
                </a:solidFill>
                <a:latin typeface="Consolas" panose="020B0609020204030204" pitchFamily="49" charset="0"/>
              </a:rPr>
              <a:t>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1907438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4869016"/>
            <a:ext cx="8280092" cy="1889714"/>
          </a:xfrm>
        </p:spPr>
        <p:txBody>
          <a:bodyPr/>
          <a:lstStyle/>
          <a:p>
            <a:r>
              <a:rPr kumimoji="1" lang="en-US" altLang="ja-JP" dirty="0"/>
              <a:t>Select Logic</a:t>
            </a:r>
            <a:r>
              <a:rPr kumimoji="1" lang="ja-JP" altLang="en-US" dirty="0"/>
              <a:t>：起きた命令から発行する命令を選ぶ機構</a:t>
            </a:r>
            <a:endParaRPr kumimoji="1" lang="en-US" altLang="ja-JP" dirty="0"/>
          </a:p>
          <a:p>
            <a:pPr lvl="1"/>
            <a:r>
              <a:rPr lang="ja-JP" altLang="en-US" dirty="0"/>
              <a:t>発行準備ができている命令（</a:t>
            </a:r>
            <a:r>
              <a:rPr lang="en-US" altLang="ja-JP" dirty="0" err="1"/>
              <a:t>Rdy</a:t>
            </a:r>
            <a:r>
              <a:rPr lang="en-US" altLang="ja-JP" dirty="0"/>
              <a:t>=1</a:t>
            </a:r>
            <a:r>
              <a:rPr lang="ja-JP" altLang="en-US" dirty="0"/>
              <a:t>）から１つを選んで発行</a:t>
            </a:r>
            <a:endParaRPr lang="en-US" altLang="ja-JP" dirty="0"/>
          </a:p>
          <a:p>
            <a:pPr lvl="1"/>
            <a:r>
              <a:rPr lang="ja-JP" altLang="en-US" dirty="0"/>
              <a:t>インテル用語だと </a:t>
            </a:r>
            <a:r>
              <a:rPr lang="en-US" altLang="ja-JP" dirty="0"/>
              <a:t>Picker </a:t>
            </a:r>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mn-ea"/>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9" name="フリーフォーム 5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6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Tree>
    <p:extLst>
      <p:ext uri="{BB962C8B-B14F-4D97-AF65-F5344CB8AC3E}">
        <p14:creationId xmlns:p14="http://schemas.microsoft.com/office/powerpoint/2010/main" val="163195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発行キューの動作（１）：</a:t>
            </a:r>
            <a:r>
              <a:rPr kumimoji="1" lang="en-US" altLang="ja-JP" dirty="0"/>
              <a:t>Select</a:t>
            </a:r>
            <a:endParaRPr kumimoji="1" lang="ja-JP" altLang="en-US" dirty="0"/>
          </a:p>
        </p:txBody>
      </p:sp>
      <p:sp>
        <p:nvSpPr>
          <p:cNvPr id="3" name="テキスト プレースホルダー 2"/>
          <p:cNvSpPr>
            <a:spLocks noGrp="1"/>
          </p:cNvSpPr>
          <p:nvPr>
            <p:ph type="body" sz="quarter" idx="10"/>
          </p:nvPr>
        </p:nvSpPr>
        <p:spPr>
          <a:xfrm>
            <a:off x="611956" y="5049325"/>
            <a:ext cx="8280092" cy="1439709"/>
          </a:xfrm>
        </p:spPr>
        <p:txBody>
          <a:bodyPr/>
          <a:lstStyle/>
          <a:p>
            <a:r>
              <a:rPr kumimoji="1" lang="ja-JP" altLang="en-US" dirty="0"/>
              <a:t>現在エントリ </a:t>
            </a:r>
            <a:r>
              <a:rPr kumimoji="1" lang="en-US" altLang="ja-JP" dirty="0"/>
              <a:t>0 </a:t>
            </a:r>
            <a:r>
              <a:rPr kumimoji="1" lang="ja-JP" altLang="en-US" dirty="0"/>
              <a:t>番と </a:t>
            </a:r>
            <a:r>
              <a:rPr kumimoji="1" lang="en-US" altLang="ja-JP" dirty="0"/>
              <a:t>2 </a:t>
            </a:r>
            <a:r>
              <a:rPr kumimoji="1" lang="ja-JP" altLang="en-US" dirty="0"/>
              <a:t>番で発行準備ができている</a:t>
            </a:r>
            <a:endParaRPr kumimoji="1" lang="en-US" altLang="ja-JP" dirty="0"/>
          </a:p>
          <a:p>
            <a:pPr lvl="1"/>
            <a:r>
              <a:rPr kumimoji="1" lang="en-US" altLang="ja-JP" dirty="0"/>
              <a:t>Select Logic </a:t>
            </a:r>
            <a:r>
              <a:rPr kumimoji="1" lang="ja-JP" altLang="en-US" dirty="0"/>
              <a:t>により，</a:t>
            </a:r>
            <a:r>
              <a:rPr kumimoji="1" lang="en-US" altLang="ja-JP" dirty="0"/>
              <a:t>0 </a:t>
            </a:r>
            <a:r>
              <a:rPr kumimoji="1" lang="ja-JP" altLang="en-US" dirty="0"/>
              <a:t>番を選択</a:t>
            </a:r>
            <a:endParaRPr kumimoji="1" lang="en-US" altLang="ja-JP" dirty="0"/>
          </a:p>
          <a:p>
            <a:pPr lvl="1"/>
            <a:r>
              <a:rPr kumimoji="1" lang="en-US" altLang="ja-JP" dirty="0"/>
              <a:t>0 </a:t>
            </a:r>
            <a:r>
              <a:rPr kumimoji="1" lang="ja-JP" altLang="en-US" dirty="0"/>
              <a:t>番の内容（命令）がバックエンドに発行される</a:t>
            </a:r>
          </a:p>
          <a:p>
            <a:r>
              <a:rPr lang="ja-JP" altLang="en-US" dirty="0"/>
              <a:t>（理想的にはプログラム内の命令順に優先度を付けて選ぶ</a:t>
            </a:r>
            <a:r>
              <a:rPr kumimoji="1" lang="ja-JP" altLang="en-US" dirty="0"/>
              <a:t>が，</a:t>
            </a:r>
            <a:br>
              <a:rPr kumimoji="1" lang="en-US" altLang="ja-JP" dirty="0"/>
            </a:br>
            <a:r>
              <a:rPr kumimoji="1" lang="ja-JP" altLang="en-US" dirty="0"/>
              <a:t>　ハードが複雑なので適当に番号が若いものを選ぶこともある</a:t>
            </a:r>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4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4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フリーフォーム 4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cxnSp>
        <p:nvCxnSpPr>
          <p:cNvPr id="51" name="コネクタ: 曲線 50">
            <a:extLst>
              <a:ext uri="{FF2B5EF4-FFF2-40B4-BE49-F238E27FC236}">
                <a16:creationId xmlns:a16="http://schemas.microsoft.com/office/drawing/2014/main" id="{56466E6D-FF7F-477E-8319-B26DF17A680E}"/>
              </a:ext>
            </a:extLst>
          </p:cNvPr>
          <p:cNvCxnSpPr>
            <a:stCxn id="9" idx="3"/>
            <a:endCxn id="49" idx="4"/>
          </p:cNvCxnSpPr>
          <p:nvPr/>
        </p:nvCxnSpPr>
        <p:spPr bwMode="auto">
          <a:xfrm>
            <a:off x="4211997" y="1988984"/>
            <a:ext cx="2790030" cy="1080012"/>
          </a:xfrm>
          <a:prstGeom prst="curvedConnector3">
            <a:avLst>
              <a:gd name="adj1" fmla="val 24098"/>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53" name="正方形/長方形 52">
            <a:extLst>
              <a:ext uri="{FF2B5EF4-FFF2-40B4-BE49-F238E27FC236}">
                <a16:creationId xmlns:a16="http://schemas.microsoft.com/office/drawing/2014/main" id="{078AF218-AD97-447D-BA2B-627A4917C362}"/>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4" name="正方形/長方形 53">
            <a:extLst>
              <a:ext uri="{FF2B5EF4-FFF2-40B4-BE49-F238E27FC236}">
                <a16:creationId xmlns:a16="http://schemas.microsoft.com/office/drawing/2014/main" id="{6422774F-F034-4CBF-87FD-2B86F5D9781D}"/>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x20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1C78C1C4-5868-4957-B053-0C1BE3482C3C}"/>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56" name="正方形/長方形 55">
            <a:extLst>
              <a:ext uri="{FF2B5EF4-FFF2-40B4-BE49-F238E27FC236}">
                <a16:creationId xmlns:a16="http://schemas.microsoft.com/office/drawing/2014/main" id="{D7C94BF9-EC23-4E7D-8C6A-88E40767A216}"/>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20659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クロック周波数</a:t>
            </a:r>
          </a:p>
        </p:txBody>
      </p:sp>
      <p:sp>
        <p:nvSpPr>
          <p:cNvPr id="3" name="テキスト プレースホルダー 2"/>
          <p:cNvSpPr>
            <a:spLocks noGrp="1"/>
          </p:cNvSpPr>
          <p:nvPr>
            <p:ph type="body" sz="quarter" idx="10"/>
          </p:nvPr>
        </p:nvSpPr>
        <p:spPr>
          <a:xfrm>
            <a:off x="611956" y="1358977"/>
            <a:ext cx="8010089" cy="1439709"/>
          </a:xfrm>
        </p:spPr>
        <p:txBody>
          <a:bodyPr/>
          <a:lstStyle/>
          <a:p>
            <a:r>
              <a:rPr kumimoji="1" lang="en-US" altLang="ja-JP" dirty="0"/>
              <a:t>CPU </a:t>
            </a:r>
            <a:r>
              <a:rPr kumimoji="1" lang="ja-JP" altLang="en-US" dirty="0"/>
              <a:t>のクロック周波数：</a:t>
            </a:r>
            <a:endParaRPr kumimoji="1" lang="en-US" altLang="ja-JP" dirty="0"/>
          </a:p>
          <a:p>
            <a:pPr lvl="1"/>
            <a:r>
              <a:rPr lang="ja-JP" altLang="en-US" dirty="0"/>
              <a:t>１秒間に何回処理を行えるかを表す</a:t>
            </a:r>
          </a:p>
          <a:p>
            <a:pPr lvl="1"/>
            <a:r>
              <a:rPr lang="ja-JP" altLang="en-US" dirty="0"/>
              <a:t>性能を大きく左右</a:t>
            </a:r>
            <a:endParaRPr lang="en-US" altLang="ja-JP" dirty="0"/>
          </a:p>
          <a:p>
            <a:r>
              <a:rPr lang="en-US" altLang="ja-JP" dirty="0"/>
              <a:t>2002</a:t>
            </a:r>
            <a:r>
              <a:rPr lang="ja-JP" altLang="en-US" dirty="0"/>
              <a:t>年頃からほぼ上がっていない</a:t>
            </a:r>
            <a:endParaRPr lang="en-US" altLang="ja-JP" dirty="0"/>
          </a:p>
        </p:txBody>
      </p:sp>
      <p:graphicFrame>
        <p:nvGraphicFramePr>
          <p:cNvPr id="6" name="グラフ 5">
            <a:extLst>
              <a:ext uri="{FF2B5EF4-FFF2-40B4-BE49-F238E27FC236}">
                <a16:creationId xmlns:a16="http://schemas.microsoft.com/office/drawing/2014/main" id="{ABC134D7-8341-4B3D-8F4D-CEB7DECC6C2F}"/>
              </a:ext>
            </a:extLst>
          </p:cNvPr>
          <p:cNvGraphicFramePr>
            <a:graphicFrameLocks/>
          </p:cNvGraphicFramePr>
          <p:nvPr/>
        </p:nvGraphicFramePr>
        <p:xfrm>
          <a:off x="1511966" y="3068996"/>
          <a:ext cx="5874808" cy="36000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449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発行キューの動作（２）：</a:t>
            </a:r>
            <a:r>
              <a:rPr kumimoji="1" lang="en-US" altLang="ja-JP" dirty="0"/>
              <a:t>Wakeup</a:t>
            </a:r>
            <a:endParaRPr kumimoji="1" lang="ja-JP" altLang="en-US" dirty="0"/>
          </a:p>
        </p:txBody>
      </p:sp>
      <p:sp>
        <p:nvSpPr>
          <p:cNvPr id="3" name="テキスト プレースホルダー 2"/>
          <p:cNvSpPr>
            <a:spLocks noGrp="1"/>
          </p:cNvSpPr>
          <p:nvPr>
            <p:ph type="body" sz="quarter" idx="10"/>
          </p:nvPr>
        </p:nvSpPr>
        <p:spPr>
          <a:xfrm>
            <a:off x="611956" y="4959324"/>
            <a:ext cx="8280092" cy="1439709"/>
          </a:xfrm>
        </p:spPr>
        <p:txBody>
          <a:bodyPr/>
          <a:lstStyle/>
          <a:p>
            <a:r>
              <a:rPr kumimoji="1" lang="en-US" altLang="ja-JP" dirty="0"/>
              <a:t>Select </a:t>
            </a:r>
            <a:r>
              <a:rPr kumimoji="1" lang="ja-JP" altLang="en-US" dirty="0"/>
              <a:t>して発行した命令のディスティネーション番号を</a:t>
            </a:r>
            <a:br>
              <a:rPr kumimoji="1" lang="en-US" altLang="ja-JP" dirty="0"/>
            </a:br>
            <a:r>
              <a:rPr kumimoji="1" lang="ja-JP" altLang="en-US" dirty="0"/>
              <a:t> </a:t>
            </a:r>
            <a:r>
              <a:rPr kumimoji="1" lang="en-US" altLang="ja-JP" dirty="0"/>
              <a:t>Wakeup Logic </a:t>
            </a:r>
            <a:r>
              <a:rPr kumimoji="1" lang="ja-JP" altLang="en-US" dirty="0"/>
              <a:t>全体にブロードキャスト</a:t>
            </a:r>
            <a:endParaRPr kumimoji="1" lang="en-US" altLang="ja-JP" dirty="0"/>
          </a:p>
          <a:p>
            <a:pPr lvl="1"/>
            <a:r>
              <a:rPr kumimoji="1" lang="ja-JP" altLang="en-US" dirty="0"/>
              <a:t>各エントリのソースオペランドの番号と一致比較を行う</a:t>
            </a:r>
            <a:endParaRPr kumimoji="1" lang="en-US" altLang="ja-JP" dirty="0"/>
          </a:p>
          <a:p>
            <a:pPr lvl="1"/>
            <a:r>
              <a:rPr kumimoji="1" lang="ja-JP" altLang="en-US" dirty="0"/>
              <a:t>一致した場合は依存が満たされた</a:t>
            </a:r>
            <a:r>
              <a:rPr lang="en-US" altLang="ja-JP" dirty="0"/>
              <a:t> =</a:t>
            </a:r>
            <a:r>
              <a:rPr kumimoji="1" lang="ja-JP" altLang="en-US" dirty="0"/>
              <a:t> </a:t>
            </a:r>
            <a:r>
              <a:rPr kumimoji="1" lang="en-US" altLang="ja-JP" dirty="0" err="1"/>
              <a:t>Rdy</a:t>
            </a:r>
            <a:r>
              <a:rPr kumimoji="1" lang="en-US" altLang="ja-JP" dirty="0"/>
              <a:t> </a:t>
            </a:r>
            <a:r>
              <a:rPr kumimoji="1" lang="ja-JP" altLang="en-US" dirty="0"/>
              <a:t>を </a:t>
            </a:r>
            <a:r>
              <a:rPr kumimoji="1" lang="en-US" altLang="ja-JP" dirty="0"/>
              <a:t>1</a:t>
            </a:r>
            <a:r>
              <a:rPr kumimoji="1" lang="ja-JP" altLang="en-US" dirty="0"/>
              <a:t>に（</a:t>
            </a:r>
            <a:r>
              <a:rPr kumimoji="1" lang="en-US" altLang="ja-JP" dirty="0"/>
              <a:t>wakeup</a:t>
            </a:r>
            <a:r>
              <a:rPr kumimoji="1" lang="ja-JP" altLang="en-US" dirty="0"/>
              <a:t>）</a:t>
            </a: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正方形/長方形 48"/>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a typeface="+mn-ea"/>
            </a:endParaRPr>
          </a:p>
        </p:txBody>
      </p:sp>
      <p:sp>
        <p:nvSpPr>
          <p:cNvPr id="5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5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5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5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7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7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491988" y="1268976"/>
            <a:ext cx="720008" cy="360004"/>
          </a:xfrm>
          <a:prstGeom prst="rect">
            <a:avLst/>
          </a:prstGeom>
          <a:noFill/>
          <a:ln>
            <a:noFill/>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3" name="下矢印 72"/>
          <p:cNvSpPr/>
          <p:nvPr/>
        </p:nvSpPr>
        <p:spPr bwMode="auto">
          <a:xfrm>
            <a:off x="3491988" y="1628981"/>
            <a:ext cx="360004" cy="2520028"/>
          </a:xfrm>
          <a:prstGeom prst="downArrow">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4" name="フリーフォーム 73"/>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75"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76" name="正方形/長方形 75">
            <a:extLst>
              <a:ext uri="{FF2B5EF4-FFF2-40B4-BE49-F238E27FC236}">
                <a16:creationId xmlns:a16="http://schemas.microsoft.com/office/drawing/2014/main" id="{FF813870-09A5-4FEF-9510-3880E524756E}"/>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7" name="正方形/長方形 76">
            <a:extLst>
              <a:ext uri="{FF2B5EF4-FFF2-40B4-BE49-F238E27FC236}">
                <a16:creationId xmlns:a16="http://schemas.microsoft.com/office/drawing/2014/main" id="{CA9C81BA-E999-41DE-B328-A82DE2D2023B}"/>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x20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78" name="正方形/長方形 77">
            <a:extLst>
              <a:ext uri="{FF2B5EF4-FFF2-40B4-BE49-F238E27FC236}">
                <a16:creationId xmlns:a16="http://schemas.microsoft.com/office/drawing/2014/main" id="{9AB063CF-03B6-405C-9548-9AF25ABA0909}"/>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79" name="正方形/長方形 78">
            <a:extLst>
              <a:ext uri="{FF2B5EF4-FFF2-40B4-BE49-F238E27FC236}">
                <a16:creationId xmlns:a16="http://schemas.microsoft.com/office/drawing/2014/main" id="{584BDCC0-B980-4C9E-9FD5-88AA4ADD8921}"/>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3867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kumimoji="1" lang="ja-JP" altLang="en-US" dirty="0"/>
              <a:t>発行キューの作り方</a:t>
            </a:r>
            <a:endParaRPr kumimoji="1" lang="en-US" altLang="ja-JP" dirty="0"/>
          </a:p>
          <a:p>
            <a:pPr marL="817200" lvl="1" indent="-457200">
              <a:buFont typeface="+mj-lt"/>
              <a:buAutoNum type="arabicPeriod"/>
            </a:pPr>
            <a:r>
              <a:rPr kumimoji="1" lang="ja-JP" altLang="en-US" dirty="0"/>
              <a:t>連想検索を使う方法</a:t>
            </a:r>
            <a:endParaRPr kumimoji="1" lang="en-US" altLang="ja-JP" dirty="0"/>
          </a:p>
          <a:p>
            <a:pPr marL="817200" lvl="1" indent="-457200">
              <a:buFont typeface="+mj-lt"/>
              <a:buAutoNum type="arabicPeriod"/>
            </a:pPr>
            <a:r>
              <a:rPr lang="ja-JP" altLang="en-US" dirty="0">
                <a:solidFill>
                  <a:schemeClr val="accent5"/>
                </a:solidFill>
              </a:rPr>
              <a:t>行列を使う方法</a:t>
            </a:r>
            <a:endParaRPr kumimoji="1" lang="ja-JP" altLang="en-US" dirty="0">
              <a:solidFill>
                <a:schemeClr val="accent5"/>
              </a:solidFill>
            </a:endParaRPr>
          </a:p>
        </p:txBody>
      </p:sp>
    </p:spTree>
    <p:extLst>
      <p:ext uri="{BB962C8B-B14F-4D97-AF65-F5344CB8AC3E}">
        <p14:creationId xmlns:p14="http://schemas.microsoft.com/office/powerpoint/2010/main" val="240229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kumimoji="1" lang="ja-JP" altLang="en-US" dirty="0"/>
              <a:t>モチベーション：</a:t>
            </a:r>
            <a:r>
              <a:rPr lang="ja-JP" altLang="en-US" dirty="0"/>
              <a:t>連想検索を使った方式の問題</a:t>
            </a:r>
            <a:endParaRPr lang="en-US" altLang="ja-JP" dirty="0"/>
          </a:p>
          <a:p>
            <a:pPr marL="817200" lvl="1" indent="-457200">
              <a:buFont typeface="+mj-lt"/>
              <a:buAutoNum type="arabicPeriod"/>
            </a:pPr>
            <a:r>
              <a:rPr kumimoji="1" lang="ja-JP" altLang="en-US" dirty="0"/>
              <a:t>同時発行数に比例して回路が大きくなる</a:t>
            </a:r>
            <a:endParaRPr kumimoji="1" lang="en-US" altLang="ja-JP" dirty="0"/>
          </a:p>
          <a:p>
            <a:pPr lvl="2"/>
            <a:r>
              <a:rPr kumimoji="1" lang="ja-JP" altLang="en-US" dirty="0"/>
              <a:t>ブロードキャストする信号線と比較器が増加</a:t>
            </a:r>
            <a:endParaRPr kumimoji="1" lang="en-US" altLang="ja-JP" dirty="0"/>
          </a:p>
          <a:p>
            <a:pPr marL="817200" lvl="1" indent="-457200">
              <a:buFont typeface="+mj-lt"/>
              <a:buAutoNum type="arabicPeriod"/>
            </a:pPr>
            <a:r>
              <a:rPr lang="ja-JP" altLang="en-US" dirty="0"/>
              <a:t>消費電力が大きい</a:t>
            </a:r>
            <a:endParaRPr lang="en-US" altLang="ja-JP" dirty="0"/>
          </a:p>
          <a:p>
            <a:pPr lvl="2"/>
            <a:r>
              <a:rPr kumimoji="1" lang="ja-JP" altLang="en-US" dirty="0"/>
              <a:t>ものすごい数の比較器が同時に稼働している</a:t>
            </a:r>
            <a:endParaRPr kumimoji="1" lang="en-US" altLang="ja-JP" dirty="0"/>
          </a:p>
          <a:p>
            <a:pPr marL="817200" lvl="1" indent="-457200">
              <a:buFont typeface="+mj-lt"/>
              <a:buAutoNum type="arabicPeriod"/>
            </a:pPr>
            <a:r>
              <a:rPr lang="ja-JP" altLang="en-US" dirty="0"/>
              <a:t>遅延が大きい</a:t>
            </a:r>
            <a:endParaRPr lang="en-US" altLang="ja-JP" dirty="0"/>
          </a:p>
          <a:p>
            <a:pPr lvl="2"/>
            <a:r>
              <a:rPr lang="ja-JP" altLang="en-US" dirty="0"/>
              <a:t>命令のセレクト後にブロードキャストすべき物理レジスタ番号を別のテーブルから読み出す必要がある</a:t>
            </a:r>
            <a:endParaRPr kumimoji="1" lang="en-US" altLang="ja-JP" dirty="0"/>
          </a:p>
        </p:txBody>
      </p:sp>
    </p:spTree>
    <p:extLst>
      <p:ext uri="{BB962C8B-B14F-4D97-AF65-F5344CB8AC3E}">
        <p14:creationId xmlns:p14="http://schemas.microsoft.com/office/powerpoint/2010/main" val="954135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lang="ja-JP" altLang="en-US" dirty="0"/>
              <a:t>マトリクス・スケジューラ</a:t>
            </a:r>
            <a:endParaRPr lang="en-US" altLang="ja-JP" dirty="0"/>
          </a:p>
          <a:p>
            <a:pPr lvl="1"/>
            <a:r>
              <a:rPr kumimoji="1" lang="en-US" altLang="ja-JP" sz="1600" dirty="0"/>
              <a:t>Masahiro Goshima et al., “A High-Speed Dynamic Instruction Scheduling Scheme for Superscalar Processors”, MICRO 2001</a:t>
            </a:r>
          </a:p>
          <a:p>
            <a:pPr lvl="1"/>
            <a:r>
              <a:rPr kumimoji="1" lang="en-US" altLang="ja-JP" sz="1600" dirty="0" err="1"/>
              <a:t>Sassone</a:t>
            </a:r>
            <a:r>
              <a:rPr kumimoji="1" lang="en-US" altLang="ja-JP" sz="1600" dirty="0"/>
              <a:t>, Peter G. et al., “Matrix Scheduler Reloaded”, ISCA 2007</a:t>
            </a:r>
          </a:p>
          <a:p>
            <a:r>
              <a:rPr kumimoji="1" lang="ja-JP" altLang="en-US" dirty="0"/>
              <a:t>行列状の構造を使って </a:t>
            </a:r>
            <a:r>
              <a:rPr kumimoji="1" lang="en-US" altLang="ja-JP" dirty="0"/>
              <a:t>wakeup </a:t>
            </a:r>
            <a:r>
              <a:rPr kumimoji="1" lang="ja-JP" altLang="en-US" dirty="0"/>
              <a:t>を行う</a:t>
            </a:r>
            <a:endParaRPr kumimoji="1" lang="en-US" altLang="ja-JP" dirty="0"/>
          </a:p>
          <a:p>
            <a:pPr lvl="1"/>
            <a:r>
              <a:rPr lang="ja-JP" altLang="en-US" dirty="0"/>
              <a:t>各命令が依存元命令のビットベクタもつ</a:t>
            </a:r>
            <a:endParaRPr kumimoji="1" lang="en-US" altLang="ja-JP" dirty="0"/>
          </a:p>
          <a:p>
            <a:pPr lvl="1"/>
            <a:r>
              <a:rPr lang="ja-JP" altLang="en-US" dirty="0"/>
              <a:t>レジスタ番号を介さずに命令 </a:t>
            </a:r>
            <a:r>
              <a:rPr lang="en-US" altLang="ja-JP" dirty="0"/>
              <a:t>to </a:t>
            </a:r>
            <a:r>
              <a:rPr lang="ja-JP" altLang="en-US" dirty="0"/>
              <a:t>命令で直接 </a:t>
            </a:r>
            <a:r>
              <a:rPr lang="en-US" altLang="ja-JP" dirty="0"/>
              <a:t>wakeup</a:t>
            </a:r>
          </a:p>
          <a:p>
            <a:pPr lvl="1"/>
            <a:r>
              <a:rPr kumimoji="1" lang="ja-JP" altLang="en-US" dirty="0"/>
              <a:t>インテルや </a:t>
            </a:r>
            <a:r>
              <a:rPr kumimoji="1" lang="en-US" altLang="ja-JP" dirty="0"/>
              <a:t>IBM </a:t>
            </a:r>
            <a:r>
              <a:rPr lang="ja-JP" altLang="en-US" dirty="0"/>
              <a:t>の </a:t>
            </a:r>
            <a:r>
              <a:rPr lang="en-US" altLang="ja-JP" dirty="0"/>
              <a:t>CPU </a:t>
            </a:r>
            <a:r>
              <a:rPr lang="ja-JP" altLang="en-US" dirty="0"/>
              <a:t>ではこれを使っている</a:t>
            </a:r>
            <a:endParaRPr kumimoji="1" lang="ja-JP" altLang="en-US" dirty="0"/>
          </a:p>
        </p:txBody>
      </p:sp>
    </p:spTree>
    <p:extLst>
      <p:ext uri="{BB962C8B-B14F-4D97-AF65-F5344CB8AC3E}">
        <p14:creationId xmlns:p14="http://schemas.microsoft.com/office/powerpoint/2010/main" val="17911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lang="ja-JP" altLang="en-US" dirty="0"/>
              <a:t>行，列がそれぞれ発行キューのエントリに対応</a:t>
            </a:r>
            <a:endParaRPr lang="en-US" altLang="ja-JP" dirty="0"/>
          </a:p>
          <a:p>
            <a:pPr lvl="1"/>
            <a:r>
              <a:rPr kumimoji="1" lang="ja-JP" altLang="en-US" dirty="0"/>
              <a:t>行：コンシューマ　　列：プロデューサ</a:t>
            </a:r>
            <a:endParaRPr kumimoji="1" lang="en-US" altLang="ja-JP" dirty="0"/>
          </a:p>
          <a:p>
            <a:r>
              <a:rPr lang="ja-JP" altLang="en-US" dirty="0"/>
              <a:t>プロデューサとコンシューマの交点により依存関係を表す</a:t>
            </a:r>
            <a:endParaRPr lang="en-US" altLang="ja-JP" dirty="0"/>
          </a:p>
          <a:p>
            <a:pPr lvl="1"/>
            <a:r>
              <a:rPr lang="ja-JP" altLang="en-US" dirty="0"/>
              <a:t>各行は，その命令が依存している列に１を立てる</a:t>
            </a:r>
            <a:endParaRPr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54</a:t>
            </a:fld>
            <a:endParaRPr kumimoji="1" lang="ja-JP" altLang="en-US"/>
          </a:p>
        </p:txBody>
      </p:sp>
      <p:sp>
        <p:nvSpPr>
          <p:cNvPr id="82" name="Rectangle 3"/>
          <p:cNvSpPr>
            <a:spLocks noChangeArrowheads="1"/>
          </p:cNvSpPr>
          <p:nvPr/>
        </p:nvSpPr>
        <p:spPr bwMode="auto">
          <a:xfrm>
            <a:off x="881959"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3" name="Rectangle 4"/>
          <p:cNvSpPr>
            <a:spLocks noChangeArrowheads="1"/>
          </p:cNvSpPr>
          <p:nvPr/>
        </p:nvSpPr>
        <p:spPr bwMode="auto">
          <a:xfrm>
            <a:off x="881959"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84" name="Rectangle 5"/>
          <p:cNvSpPr>
            <a:spLocks noChangeArrowheads="1"/>
          </p:cNvSpPr>
          <p:nvPr/>
        </p:nvSpPr>
        <p:spPr bwMode="auto">
          <a:xfrm>
            <a:off x="2501977" y="2078985"/>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85" name="Rectangle 7"/>
          <p:cNvSpPr>
            <a:spLocks noChangeArrowheads="1"/>
          </p:cNvSpPr>
          <p:nvPr/>
        </p:nvSpPr>
        <p:spPr bwMode="auto">
          <a:xfrm>
            <a:off x="2141973" y="2078985"/>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7" name="Rectangle 9"/>
          <p:cNvSpPr>
            <a:spLocks noChangeArrowheads="1"/>
          </p:cNvSpPr>
          <p:nvPr/>
        </p:nvSpPr>
        <p:spPr bwMode="auto">
          <a:xfrm>
            <a:off x="2141615" y="342799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8" name="Rectangle 10"/>
          <p:cNvSpPr>
            <a:spLocks noChangeArrowheads="1"/>
          </p:cNvSpPr>
          <p:nvPr/>
        </p:nvSpPr>
        <p:spPr bwMode="auto">
          <a:xfrm>
            <a:off x="883534" y="2977049"/>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9" name="Rectangle 12"/>
          <p:cNvSpPr>
            <a:spLocks noChangeArrowheads="1"/>
          </p:cNvSpPr>
          <p:nvPr/>
        </p:nvSpPr>
        <p:spPr bwMode="auto">
          <a:xfrm>
            <a:off x="3007460" y="2977049"/>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103" name="Rectangle 13"/>
          <p:cNvSpPr>
            <a:spLocks noChangeArrowheads="1"/>
          </p:cNvSpPr>
          <p:nvPr/>
        </p:nvSpPr>
        <p:spPr bwMode="auto">
          <a:xfrm>
            <a:off x="2141615" y="297863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0" name="Rectangle 16"/>
          <p:cNvSpPr>
            <a:spLocks noChangeArrowheads="1"/>
          </p:cNvSpPr>
          <p:nvPr/>
        </p:nvSpPr>
        <p:spPr bwMode="auto">
          <a:xfrm>
            <a:off x="880954" y="2528346"/>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1" name="Rectangle 18"/>
          <p:cNvSpPr>
            <a:spLocks noChangeArrowheads="1"/>
          </p:cNvSpPr>
          <p:nvPr/>
        </p:nvSpPr>
        <p:spPr bwMode="auto">
          <a:xfrm>
            <a:off x="3006145" y="2528346"/>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112" name="Rectangle 19"/>
          <p:cNvSpPr>
            <a:spLocks noChangeArrowheads="1"/>
          </p:cNvSpPr>
          <p:nvPr/>
        </p:nvSpPr>
        <p:spPr bwMode="auto">
          <a:xfrm>
            <a:off x="2139358" y="2528346"/>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23" name="Rectangle 22"/>
          <p:cNvSpPr>
            <a:spLocks noChangeArrowheads="1"/>
          </p:cNvSpPr>
          <p:nvPr/>
        </p:nvSpPr>
        <p:spPr bwMode="auto">
          <a:xfrm>
            <a:off x="3007460" y="3424823"/>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128" name="Rectangle 21"/>
          <p:cNvSpPr>
            <a:spLocks noChangeArrowheads="1"/>
          </p:cNvSpPr>
          <p:nvPr/>
        </p:nvSpPr>
        <p:spPr bwMode="auto">
          <a:xfrm>
            <a:off x="1691968" y="207898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0" name="Rectangle 21"/>
          <p:cNvSpPr>
            <a:spLocks noChangeArrowheads="1"/>
          </p:cNvSpPr>
          <p:nvPr/>
        </p:nvSpPr>
        <p:spPr bwMode="auto">
          <a:xfrm>
            <a:off x="2609791" y="2528668"/>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1" name="Rectangle 21"/>
          <p:cNvSpPr>
            <a:spLocks noChangeArrowheads="1"/>
          </p:cNvSpPr>
          <p:nvPr/>
        </p:nvSpPr>
        <p:spPr bwMode="auto">
          <a:xfrm>
            <a:off x="1691968" y="252899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132" name="Rectangle 21"/>
          <p:cNvSpPr>
            <a:spLocks noChangeArrowheads="1"/>
          </p:cNvSpPr>
          <p:nvPr/>
        </p:nvSpPr>
        <p:spPr bwMode="auto">
          <a:xfrm>
            <a:off x="2611056"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3" name="Rectangle 21"/>
          <p:cNvSpPr>
            <a:spLocks noChangeArrowheads="1"/>
          </p:cNvSpPr>
          <p:nvPr/>
        </p:nvSpPr>
        <p:spPr bwMode="auto">
          <a:xfrm>
            <a:off x="1674952"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134" name="Rectangle 21"/>
          <p:cNvSpPr>
            <a:spLocks noChangeArrowheads="1"/>
          </p:cNvSpPr>
          <p:nvPr/>
        </p:nvSpPr>
        <p:spPr bwMode="auto">
          <a:xfrm>
            <a:off x="2609791" y="342864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135" name="Rectangle 21"/>
          <p:cNvSpPr>
            <a:spLocks noChangeArrowheads="1"/>
          </p:cNvSpPr>
          <p:nvPr/>
        </p:nvSpPr>
        <p:spPr bwMode="auto">
          <a:xfrm>
            <a:off x="3403144" y="3424823"/>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147" name="Rectangle 21"/>
          <p:cNvSpPr>
            <a:spLocks noChangeArrowheads="1"/>
          </p:cNvSpPr>
          <p:nvPr/>
        </p:nvSpPr>
        <p:spPr bwMode="auto">
          <a:xfrm>
            <a:off x="1674952" y="342832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148" name="Rectangle 3"/>
          <p:cNvSpPr>
            <a:spLocks noChangeArrowheads="1"/>
          </p:cNvSpPr>
          <p:nvPr/>
        </p:nvSpPr>
        <p:spPr bwMode="auto">
          <a:xfrm>
            <a:off x="468156"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49" name="Rectangle 3"/>
          <p:cNvSpPr>
            <a:spLocks noChangeArrowheads="1"/>
          </p:cNvSpPr>
          <p:nvPr/>
        </p:nvSpPr>
        <p:spPr bwMode="auto">
          <a:xfrm>
            <a:off x="431954" y="252899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0" name="Rectangle 3"/>
          <p:cNvSpPr>
            <a:spLocks noChangeArrowheads="1"/>
          </p:cNvSpPr>
          <p:nvPr/>
        </p:nvSpPr>
        <p:spPr bwMode="auto">
          <a:xfrm>
            <a:off x="431954" y="297899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1" name="Rectangle 3"/>
          <p:cNvSpPr>
            <a:spLocks noChangeArrowheads="1"/>
          </p:cNvSpPr>
          <p:nvPr/>
        </p:nvSpPr>
        <p:spPr bwMode="auto">
          <a:xfrm>
            <a:off x="431954"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5" name="Rectangle 3"/>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56" name="Rectangle 3"/>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7" name="Rectangle 3"/>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8" name="Rectangle 3"/>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9" name="Rectangle 3"/>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60" name="Rectangle 3"/>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lumMod val="75000"/>
                  </a:schemeClr>
                </a:solidFill>
                <a:latin typeface="Consolas" panose="020B0609020204030204" pitchFamily="49" charset="0"/>
                <a:cs typeface="Times New Roman" pitchFamily="18" charset="0"/>
              </a:rPr>
              <a:t>I</a:t>
            </a:r>
            <a:r>
              <a:rPr lang="en-US" altLang="ja-JP" sz="2400" b="1" i="1" baseline="-25000" dirty="0">
                <a:solidFill>
                  <a:schemeClr val="accent3">
                    <a:lumMod val="75000"/>
                  </a:schemeClr>
                </a:solidFill>
                <a:latin typeface="Consolas" panose="020B0609020204030204" pitchFamily="49" charset="0"/>
                <a:cs typeface="Times New Roman" pitchFamily="18" charset="0"/>
              </a:rPr>
              <a:t>1</a:t>
            </a:r>
            <a:endParaRPr lang="en-US" altLang="ja-JP" sz="2000" b="1"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61" name="Rectangle 3"/>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2" name="Rectangle 3"/>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1</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09260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endParaRPr lang="en-US" altLang="ja-JP" dirty="0">
              <a:solidFill>
                <a:schemeClr val="tx1">
                  <a:lumMod val="75000"/>
                  <a:lumOff val="25000"/>
                </a:schemeClr>
              </a:solidFill>
              <a:latin typeface="Consolas" panose="020B0609020204030204" pitchFamily="49" charset="0"/>
              <a:cs typeface="Courier New" pitchFamily="49" charset="0"/>
            </a:endParaRP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75" name="Rectangle 3"/>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76" name="Rectangle 3"/>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39" name="グループ化 38"/>
          <p:cNvGrpSpPr/>
          <p:nvPr/>
        </p:nvGrpSpPr>
        <p:grpSpPr>
          <a:xfrm>
            <a:off x="5364410" y="1970956"/>
            <a:ext cx="1728192" cy="1728192"/>
            <a:chOff x="5076056" y="2276872"/>
            <a:chExt cx="1728192" cy="1728192"/>
          </a:xfrm>
        </p:grpSpPr>
        <p:sp>
          <p:nvSpPr>
            <p:cNvPr id="8" name="正方形/長方形 7"/>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3" name="直線コネクタ 12"/>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0" name="直線コネクタ 79"/>
            <p:cNvCxnSpPr>
              <a:stCxn id="8" idx="1"/>
              <a:endCxn id="8"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1" name="直線コネクタ 80"/>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52" name="直線コネクタ 151"/>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3" name="直線コネクタ 152"/>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4" name="直線コネクタ 153"/>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80" name="直線コネクタ 179"/>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77" name="Rectangle 3"/>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78" name="Rectangle 3"/>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82" name="Rectangle 3"/>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3">
                    <a:lumMod val="75000"/>
                  </a:schemeClr>
                </a:solidFill>
                <a:latin typeface="Consolas" panose="020B0609020204030204" pitchFamily="49" charset="0"/>
                <a:cs typeface="Times New Roman" pitchFamily="18" charset="0"/>
              </a:rPr>
              <a:t>1</a:t>
            </a:r>
            <a:endParaRPr lang="en-US" altLang="ja-JP" sz="2000" b="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413039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18D18F4F-357E-4775-AA7A-B120933CA92F}"/>
              </a:ext>
            </a:extLst>
          </p:cNvPr>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5" name="Rectangle 3">
            <a:extLst>
              <a:ext uri="{FF2B5EF4-FFF2-40B4-BE49-F238E27FC236}">
                <a16:creationId xmlns:a16="http://schemas.microsoft.com/office/drawing/2014/main" id="{5E826703-A110-4102-97BE-2E22F3E61475}"/>
              </a:ext>
            </a:extLst>
          </p:cNvPr>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solidFill>
                <a:latin typeface="Consolas" panose="020B0609020204030204" pitchFamily="49" charset="0"/>
                <a:cs typeface="Times New Roman" pitchFamily="18" charset="0"/>
              </a:rPr>
              <a:t>I</a:t>
            </a:r>
            <a:r>
              <a:rPr lang="en-US" altLang="ja-JP" sz="2400" i="1" baseline="-25000" dirty="0">
                <a:solidFill>
                  <a:schemeClr val="accent3"/>
                </a:solidFill>
                <a:latin typeface="Consolas" panose="020B0609020204030204" pitchFamily="49" charset="0"/>
                <a:cs typeface="Times New Roman" pitchFamily="18" charset="0"/>
              </a:rPr>
              <a:t>1</a:t>
            </a:r>
            <a:endParaRPr lang="en-US" altLang="ja-JP" sz="2000" i="1" dirty="0">
              <a:solidFill>
                <a:schemeClr val="accent3"/>
              </a:solidFill>
              <a:latin typeface="Consolas" panose="020B0609020204030204" pitchFamily="49" charset="0"/>
              <a:ea typeface="ＭＳ Ｐゴシック" charset="-128"/>
              <a:cs typeface="Times New Roman" pitchFamily="18" charset="0"/>
            </a:endParaRPr>
          </a:p>
        </p:txBody>
      </p:sp>
      <p:sp>
        <p:nvSpPr>
          <p:cNvPr id="96" name="Rectangle 3">
            <a:extLst>
              <a:ext uri="{FF2B5EF4-FFF2-40B4-BE49-F238E27FC236}">
                <a16:creationId xmlns:a16="http://schemas.microsoft.com/office/drawing/2014/main" id="{04C852B6-A6E0-4E93-A0E7-1775D22EF7CA}"/>
              </a:ext>
            </a:extLst>
          </p:cNvPr>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2</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7" name="Rectangle 3">
            <a:extLst>
              <a:ext uri="{FF2B5EF4-FFF2-40B4-BE49-F238E27FC236}">
                <a16:creationId xmlns:a16="http://schemas.microsoft.com/office/drawing/2014/main" id="{6AC352E9-6025-4E00-A439-283081FE9F31}"/>
              </a:ext>
            </a:extLst>
          </p:cNvPr>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3</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8" name="Rectangle 3">
            <a:extLst>
              <a:ext uri="{FF2B5EF4-FFF2-40B4-BE49-F238E27FC236}">
                <a16:creationId xmlns:a16="http://schemas.microsoft.com/office/drawing/2014/main" id="{796B37F4-6230-45B3-A906-1CA1A89D785B}"/>
              </a:ext>
            </a:extLst>
          </p:cNvPr>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9" name="Rectangle 3">
            <a:extLst>
              <a:ext uri="{FF2B5EF4-FFF2-40B4-BE49-F238E27FC236}">
                <a16:creationId xmlns:a16="http://schemas.microsoft.com/office/drawing/2014/main" id="{7BB6DD03-DC4C-4639-AF3C-2DFB49A53436}"/>
              </a:ext>
            </a:extLst>
          </p:cNvPr>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lumMod val="75000"/>
                  </a:schemeClr>
                </a:solidFill>
                <a:latin typeface="Consolas" panose="020B0609020204030204" pitchFamily="49" charset="0"/>
                <a:cs typeface="Times New Roman" pitchFamily="18" charset="0"/>
              </a:rPr>
              <a:t>I</a:t>
            </a:r>
            <a:r>
              <a:rPr lang="en-US" altLang="ja-JP" sz="2400" i="1" baseline="-25000" dirty="0">
                <a:solidFill>
                  <a:schemeClr val="accent3">
                    <a:lumMod val="75000"/>
                  </a:schemeClr>
                </a:solidFill>
                <a:latin typeface="Consolas" panose="020B0609020204030204" pitchFamily="49" charset="0"/>
                <a:cs typeface="Times New Roman" pitchFamily="18" charset="0"/>
              </a:rPr>
              <a:t>1</a:t>
            </a:r>
            <a:endParaRPr lang="en-US" altLang="ja-JP" sz="2000"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00" name="Rectangle 3">
            <a:extLst>
              <a:ext uri="{FF2B5EF4-FFF2-40B4-BE49-F238E27FC236}">
                <a16:creationId xmlns:a16="http://schemas.microsoft.com/office/drawing/2014/main" id="{CD63DB13-18BE-47B7-B7D3-D0A27F71303B}"/>
              </a:ext>
            </a:extLst>
          </p:cNvPr>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1" name="Rectangle 3">
            <a:extLst>
              <a:ext uri="{FF2B5EF4-FFF2-40B4-BE49-F238E27FC236}">
                <a16:creationId xmlns:a16="http://schemas.microsoft.com/office/drawing/2014/main" id="{6CD6C493-17F0-4FA8-83D7-6E975D346235}"/>
              </a:ext>
            </a:extLst>
          </p:cNvPr>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2" name="Rectangle 3">
            <a:extLst>
              <a:ext uri="{FF2B5EF4-FFF2-40B4-BE49-F238E27FC236}">
                <a16:creationId xmlns:a16="http://schemas.microsoft.com/office/drawing/2014/main" id="{BDDB13FF-1C75-49B2-A646-05EDF5A07ACF}"/>
              </a:ext>
            </a:extLst>
          </p:cNvPr>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04" name="Rectangle 3">
            <a:extLst>
              <a:ext uri="{FF2B5EF4-FFF2-40B4-BE49-F238E27FC236}">
                <a16:creationId xmlns:a16="http://schemas.microsoft.com/office/drawing/2014/main" id="{99B226B5-C1FA-4231-9BC9-CF5C0FF5795B}"/>
              </a:ext>
            </a:extLst>
          </p:cNvPr>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105" name="グループ化 104">
            <a:extLst>
              <a:ext uri="{FF2B5EF4-FFF2-40B4-BE49-F238E27FC236}">
                <a16:creationId xmlns:a16="http://schemas.microsoft.com/office/drawing/2014/main" id="{9FED2975-79C8-4EC2-B7E6-8A0A9CBB698D}"/>
              </a:ext>
            </a:extLst>
          </p:cNvPr>
          <p:cNvGrpSpPr/>
          <p:nvPr/>
        </p:nvGrpSpPr>
        <p:grpSpPr>
          <a:xfrm>
            <a:off x="5364410" y="1970956"/>
            <a:ext cx="1728192" cy="1728192"/>
            <a:chOff x="5076056" y="2276872"/>
            <a:chExt cx="1728192" cy="1728192"/>
          </a:xfrm>
        </p:grpSpPr>
        <p:sp>
          <p:nvSpPr>
            <p:cNvPr id="106" name="正方形/長方形 105">
              <a:extLst>
                <a:ext uri="{FF2B5EF4-FFF2-40B4-BE49-F238E27FC236}">
                  <a16:creationId xmlns:a16="http://schemas.microsoft.com/office/drawing/2014/main" id="{E4085EBC-C0AA-4206-AD4B-A49A129FEEAA}"/>
                </a:ext>
              </a:extLst>
            </p:cNvPr>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07" name="直線コネクタ 106">
              <a:extLst>
                <a:ext uri="{FF2B5EF4-FFF2-40B4-BE49-F238E27FC236}">
                  <a16:creationId xmlns:a16="http://schemas.microsoft.com/office/drawing/2014/main" id="{A66F3C1B-8F8B-40EC-835D-9B853543AE9E}"/>
                </a:ext>
              </a:extLst>
            </p:cNvPr>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8" name="直線コネクタ 107">
              <a:extLst>
                <a:ext uri="{FF2B5EF4-FFF2-40B4-BE49-F238E27FC236}">
                  <a16:creationId xmlns:a16="http://schemas.microsoft.com/office/drawing/2014/main" id="{AF259A18-F158-4B8F-B62D-92B486C1729F}"/>
                </a:ext>
              </a:extLst>
            </p:cNvPr>
            <p:cNvCxnSpPr>
              <a:stCxn id="106" idx="1"/>
              <a:endCxn id="106"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9" name="直線コネクタ 108">
              <a:extLst>
                <a:ext uri="{FF2B5EF4-FFF2-40B4-BE49-F238E27FC236}">
                  <a16:creationId xmlns:a16="http://schemas.microsoft.com/office/drawing/2014/main" id="{E7E9579F-72EC-4370-B2AF-6BC4406CCA27}"/>
                </a:ext>
              </a:extLst>
            </p:cNvPr>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13" name="直線コネクタ 112">
              <a:extLst>
                <a:ext uri="{FF2B5EF4-FFF2-40B4-BE49-F238E27FC236}">
                  <a16:creationId xmlns:a16="http://schemas.microsoft.com/office/drawing/2014/main" id="{29848379-84C5-4DB9-9B2A-D873C7A00CA4}"/>
                </a:ext>
              </a:extLst>
            </p:cNvPr>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4" name="直線コネクタ 113">
              <a:extLst>
                <a:ext uri="{FF2B5EF4-FFF2-40B4-BE49-F238E27FC236}">
                  <a16:creationId xmlns:a16="http://schemas.microsoft.com/office/drawing/2014/main" id="{91138A98-CC1B-49CE-8A77-AB65976944E0}"/>
                </a:ext>
              </a:extLst>
            </p:cNvPr>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5" name="直線コネクタ 114">
              <a:extLst>
                <a:ext uri="{FF2B5EF4-FFF2-40B4-BE49-F238E27FC236}">
                  <a16:creationId xmlns:a16="http://schemas.microsoft.com/office/drawing/2014/main" id="{AD89EB67-E323-4F95-AF8A-D482FCA7F86B}"/>
                </a:ext>
              </a:extLst>
            </p:cNvPr>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6" name="直線コネクタ 115">
              <a:extLst>
                <a:ext uri="{FF2B5EF4-FFF2-40B4-BE49-F238E27FC236}">
                  <a16:creationId xmlns:a16="http://schemas.microsoft.com/office/drawing/2014/main" id="{817926DC-B151-4C2A-8139-D2E0AF2A3E93}"/>
                </a:ext>
              </a:extLst>
            </p:cNvPr>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17" name="Rectangle 3">
            <a:extLst>
              <a:ext uri="{FF2B5EF4-FFF2-40B4-BE49-F238E27FC236}">
                <a16:creationId xmlns:a16="http://schemas.microsoft.com/office/drawing/2014/main" id="{71977EE3-40FD-4667-AD67-0A02642AD36F}"/>
              </a:ext>
            </a:extLst>
          </p:cNvPr>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8" name="Rectangle 3">
            <a:extLst>
              <a:ext uri="{FF2B5EF4-FFF2-40B4-BE49-F238E27FC236}">
                <a16:creationId xmlns:a16="http://schemas.microsoft.com/office/drawing/2014/main" id="{CAF25B14-2A1D-4625-8A09-126DE8118C6E}"/>
              </a:ext>
            </a:extLst>
          </p:cNvPr>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9" name="Rectangle 3">
            <a:extLst>
              <a:ext uri="{FF2B5EF4-FFF2-40B4-BE49-F238E27FC236}">
                <a16:creationId xmlns:a16="http://schemas.microsoft.com/office/drawing/2014/main" id="{59EB6F0A-86BF-49A0-B1E8-3C44489EE3E2}"/>
              </a:ext>
            </a:extLst>
          </p:cNvPr>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3">
                    <a:lumMod val="75000"/>
                  </a:schemeClr>
                </a:solidFill>
                <a:latin typeface="Consolas" panose="020B0609020204030204" pitchFamily="49" charset="0"/>
                <a:cs typeface="Times New Roman" pitchFamily="18" charset="0"/>
              </a:rPr>
              <a:t>1</a:t>
            </a:r>
            <a:endParaRPr lang="en-US" altLang="ja-JP" sz="2000"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kumimoji="1" lang="en-US" altLang="ja-JP" dirty="0"/>
              <a:t>Wakeup </a:t>
            </a:r>
            <a:r>
              <a:rPr kumimoji="1" lang="ja-JP" altLang="en-US" dirty="0"/>
              <a:t>の動作</a:t>
            </a:r>
            <a:endParaRPr kumimoji="1" lang="en-US" altLang="ja-JP" dirty="0"/>
          </a:p>
          <a:p>
            <a:pPr lvl="1"/>
            <a:r>
              <a:rPr lang="ja-JP" altLang="en-US" dirty="0"/>
              <a:t>発行された命令の</a:t>
            </a:r>
            <a:r>
              <a:rPr kumimoji="1" lang="ja-JP" altLang="en-US" dirty="0"/>
              <a:t>列をアサートする</a:t>
            </a:r>
            <a:endParaRPr kumimoji="1" lang="en-US" altLang="ja-JP" dirty="0"/>
          </a:p>
          <a:p>
            <a:pPr lvl="1"/>
            <a:r>
              <a:rPr kumimoji="1" lang="ja-JP" altLang="en-US" dirty="0"/>
              <a:t>各行のその列のビットが立っていたら </a:t>
            </a:r>
            <a:r>
              <a:rPr kumimoji="1" lang="en-US" altLang="ja-JP" dirty="0" err="1"/>
              <a:t>rdy</a:t>
            </a:r>
            <a:r>
              <a:rPr kumimoji="1" lang="en-US" altLang="ja-JP" dirty="0"/>
              <a:t> </a:t>
            </a:r>
            <a:r>
              <a:rPr kumimoji="1" lang="ja-JP" altLang="en-US" dirty="0"/>
              <a:t>を </a:t>
            </a:r>
            <a:r>
              <a:rPr kumimoji="1" lang="en-US" altLang="ja-JP" dirty="0"/>
              <a:t>1 </a:t>
            </a:r>
            <a:r>
              <a:rPr kumimoji="1" lang="ja-JP" altLang="en-US" dirty="0"/>
              <a:t>に</a:t>
            </a:r>
            <a:endParaRPr kumimoji="1" lang="en-US" altLang="ja-JP" dirty="0"/>
          </a:p>
          <a:p>
            <a:r>
              <a:rPr lang="en-US" altLang="ja-JP" dirty="0"/>
              <a:t>RAM </a:t>
            </a:r>
            <a:r>
              <a:rPr lang="ja-JP" altLang="en-US" dirty="0"/>
              <a:t>の読み出しに近い構造で実現できる</a:t>
            </a:r>
            <a:endParaRPr lang="en-US" altLang="ja-JP" dirty="0"/>
          </a:p>
          <a:p>
            <a:pPr lvl="1"/>
            <a:r>
              <a:rPr kumimoji="1" lang="en-US" altLang="ja-JP" dirty="0"/>
              <a:t>Wired-OR </a:t>
            </a:r>
            <a:r>
              <a:rPr kumimoji="1" lang="ja-JP" altLang="en-US" dirty="0"/>
              <a:t>により，複数ソース・オペランドを同時に扱うこともできる（いくつかバリエーションがある）</a:t>
            </a:r>
            <a:endParaRPr kumimoji="1"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55</a:t>
            </a:fld>
            <a:endParaRPr kumimoji="1" lang="ja-JP" altLang="en-US"/>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16634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r>
              <a:rPr lang="en-US" altLang="ja-JP" dirty="0">
                <a:solidFill>
                  <a:schemeClr val="tx1">
                    <a:lumMod val="75000"/>
                    <a:lumOff val="25000"/>
                  </a:schemeClr>
                </a:solidFill>
                <a:latin typeface="Consolas" panose="020B0609020204030204" pitchFamily="49" charset="0"/>
                <a:cs typeface="Courier New" pitchFamily="49" charset="0"/>
              </a:rPr>
              <a:t> </a:t>
            </a: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85" name="右矢印 184"/>
          <p:cNvSpPr/>
          <p:nvPr/>
        </p:nvSpPr>
        <p:spPr bwMode="auto">
          <a:xfrm rot="16200000">
            <a:off x="4716339" y="2763044"/>
            <a:ext cx="2016224" cy="288032"/>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88" name="Rectangle 105"/>
          <p:cNvSpPr>
            <a:spLocks noChangeArrowheads="1"/>
          </p:cNvSpPr>
          <p:nvPr/>
        </p:nvSpPr>
        <p:spPr bwMode="auto">
          <a:xfrm>
            <a:off x="7236618" y="2403004"/>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9" name="Rectangle 105"/>
          <p:cNvSpPr>
            <a:spLocks noChangeArrowheads="1"/>
          </p:cNvSpPr>
          <p:nvPr/>
        </p:nvSpPr>
        <p:spPr bwMode="auto">
          <a:xfrm>
            <a:off x="7236618" y="2835052"/>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6" name="Line 15"/>
          <p:cNvSpPr>
            <a:spLocks noChangeShapeType="1"/>
          </p:cNvSpPr>
          <p:nvPr/>
        </p:nvSpPr>
        <p:spPr bwMode="auto">
          <a:xfrm flipV="1">
            <a:off x="5695648" y="2547020"/>
            <a:ext cx="1684986"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187" name="Line 16"/>
          <p:cNvSpPr>
            <a:spLocks noChangeShapeType="1"/>
          </p:cNvSpPr>
          <p:nvPr/>
        </p:nvSpPr>
        <p:spPr bwMode="auto">
          <a:xfrm flipV="1">
            <a:off x="5695648" y="2979068"/>
            <a:ext cx="1684986" cy="158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61" name="Rectangle 3">
            <a:extLst>
              <a:ext uri="{FF2B5EF4-FFF2-40B4-BE49-F238E27FC236}">
                <a16:creationId xmlns:a16="http://schemas.microsoft.com/office/drawing/2014/main" id="{627BC619-9EC9-4EFA-98F7-35CA7558E1E3}"/>
              </a:ext>
            </a:extLst>
          </p:cNvPr>
          <p:cNvSpPr>
            <a:spLocks noChangeArrowheads="1"/>
          </p:cNvSpPr>
          <p:nvPr/>
        </p:nvSpPr>
        <p:spPr bwMode="auto">
          <a:xfrm>
            <a:off x="881959"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2" name="Rectangle 4">
            <a:extLst>
              <a:ext uri="{FF2B5EF4-FFF2-40B4-BE49-F238E27FC236}">
                <a16:creationId xmlns:a16="http://schemas.microsoft.com/office/drawing/2014/main" id="{6ED59C22-B56D-4FAB-A86C-1E2CFE4F67A0}"/>
              </a:ext>
            </a:extLst>
          </p:cNvPr>
          <p:cNvSpPr>
            <a:spLocks noChangeArrowheads="1"/>
          </p:cNvSpPr>
          <p:nvPr/>
        </p:nvSpPr>
        <p:spPr bwMode="auto">
          <a:xfrm>
            <a:off x="881959"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63" name="Rectangle 5">
            <a:extLst>
              <a:ext uri="{FF2B5EF4-FFF2-40B4-BE49-F238E27FC236}">
                <a16:creationId xmlns:a16="http://schemas.microsoft.com/office/drawing/2014/main" id="{27EE1FB9-2397-4BC4-86E2-50561BD697A0}"/>
              </a:ext>
            </a:extLst>
          </p:cNvPr>
          <p:cNvSpPr>
            <a:spLocks noChangeArrowheads="1"/>
          </p:cNvSpPr>
          <p:nvPr/>
        </p:nvSpPr>
        <p:spPr bwMode="auto">
          <a:xfrm>
            <a:off x="2501977" y="2078627"/>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64" name="Rectangle 7">
            <a:extLst>
              <a:ext uri="{FF2B5EF4-FFF2-40B4-BE49-F238E27FC236}">
                <a16:creationId xmlns:a16="http://schemas.microsoft.com/office/drawing/2014/main" id="{26EC4A16-E677-41CE-81AD-65B775145612}"/>
              </a:ext>
            </a:extLst>
          </p:cNvPr>
          <p:cNvSpPr>
            <a:spLocks noChangeArrowheads="1"/>
          </p:cNvSpPr>
          <p:nvPr/>
        </p:nvSpPr>
        <p:spPr bwMode="auto">
          <a:xfrm>
            <a:off x="2141973" y="207862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5" name="Rectangle 9">
            <a:extLst>
              <a:ext uri="{FF2B5EF4-FFF2-40B4-BE49-F238E27FC236}">
                <a16:creationId xmlns:a16="http://schemas.microsoft.com/office/drawing/2014/main" id="{68C5AA14-ED98-4349-8130-9903398215C4}"/>
              </a:ext>
            </a:extLst>
          </p:cNvPr>
          <p:cNvSpPr>
            <a:spLocks noChangeArrowheads="1"/>
          </p:cNvSpPr>
          <p:nvPr/>
        </p:nvSpPr>
        <p:spPr bwMode="auto">
          <a:xfrm>
            <a:off x="2141615" y="3427640"/>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6" name="Rectangle 10">
            <a:extLst>
              <a:ext uri="{FF2B5EF4-FFF2-40B4-BE49-F238E27FC236}">
                <a16:creationId xmlns:a16="http://schemas.microsoft.com/office/drawing/2014/main" id="{DBD29E46-885E-4619-BB05-EC4ACDCC3B7A}"/>
              </a:ext>
            </a:extLst>
          </p:cNvPr>
          <p:cNvSpPr>
            <a:spLocks noChangeArrowheads="1"/>
          </p:cNvSpPr>
          <p:nvPr/>
        </p:nvSpPr>
        <p:spPr bwMode="auto">
          <a:xfrm>
            <a:off x="883534" y="2976691"/>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7" name="Rectangle 12">
            <a:extLst>
              <a:ext uri="{FF2B5EF4-FFF2-40B4-BE49-F238E27FC236}">
                <a16:creationId xmlns:a16="http://schemas.microsoft.com/office/drawing/2014/main" id="{AACDA034-E217-415C-8324-49DAA7E57552}"/>
              </a:ext>
            </a:extLst>
          </p:cNvPr>
          <p:cNvSpPr>
            <a:spLocks noChangeArrowheads="1"/>
          </p:cNvSpPr>
          <p:nvPr/>
        </p:nvSpPr>
        <p:spPr bwMode="auto">
          <a:xfrm>
            <a:off x="3007460" y="2976691"/>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68" name="Rectangle 13">
            <a:extLst>
              <a:ext uri="{FF2B5EF4-FFF2-40B4-BE49-F238E27FC236}">
                <a16:creationId xmlns:a16="http://schemas.microsoft.com/office/drawing/2014/main" id="{191B0637-647B-41FA-B3AE-497C528C3099}"/>
              </a:ext>
            </a:extLst>
          </p:cNvPr>
          <p:cNvSpPr>
            <a:spLocks noChangeArrowheads="1"/>
          </p:cNvSpPr>
          <p:nvPr/>
        </p:nvSpPr>
        <p:spPr bwMode="auto">
          <a:xfrm>
            <a:off x="2141615" y="2978279"/>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9" name="Rectangle 16">
            <a:extLst>
              <a:ext uri="{FF2B5EF4-FFF2-40B4-BE49-F238E27FC236}">
                <a16:creationId xmlns:a16="http://schemas.microsoft.com/office/drawing/2014/main" id="{6D08DDCE-EE65-4825-A8FA-308B903CDAB9}"/>
              </a:ext>
            </a:extLst>
          </p:cNvPr>
          <p:cNvSpPr>
            <a:spLocks noChangeArrowheads="1"/>
          </p:cNvSpPr>
          <p:nvPr/>
        </p:nvSpPr>
        <p:spPr bwMode="auto">
          <a:xfrm>
            <a:off x="880954" y="2527988"/>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0" name="Rectangle 18">
            <a:extLst>
              <a:ext uri="{FF2B5EF4-FFF2-40B4-BE49-F238E27FC236}">
                <a16:creationId xmlns:a16="http://schemas.microsoft.com/office/drawing/2014/main" id="{538425C0-AC27-4463-B9F7-5AE8809D3203}"/>
              </a:ext>
            </a:extLst>
          </p:cNvPr>
          <p:cNvSpPr>
            <a:spLocks noChangeArrowheads="1"/>
          </p:cNvSpPr>
          <p:nvPr/>
        </p:nvSpPr>
        <p:spPr bwMode="auto">
          <a:xfrm>
            <a:off x="3006145" y="2527988"/>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71" name="Rectangle 19">
            <a:extLst>
              <a:ext uri="{FF2B5EF4-FFF2-40B4-BE49-F238E27FC236}">
                <a16:creationId xmlns:a16="http://schemas.microsoft.com/office/drawing/2014/main" id="{DCAEC952-2C71-4081-9206-ECF184F66CEE}"/>
              </a:ext>
            </a:extLst>
          </p:cNvPr>
          <p:cNvSpPr>
            <a:spLocks noChangeArrowheads="1"/>
          </p:cNvSpPr>
          <p:nvPr/>
        </p:nvSpPr>
        <p:spPr bwMode="auto">
          <a:xfrm>
            <a:off x="2139358" y="252798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2" name="Rectangle 22">
            <a:extLst>
              <a:ext uri="{FF2B5EF4-FFF2-40B4-BE49-F238E27FC236}">
                <a16:creationId xmlns:a16="http://schemas.microsoft.com/office/drawing/2014/main" id="{E5658DE6-970E-46A2-ACA7-B742EA5F2B46}"/>
              </a:ext>
            </a:extLst>
          </p:cNvPr>
          <p:cNvSpPr>
            <a:spLocks noChangeArrowheads="1"/>
          </p:cNvSpPr>
          <p:nvPr/>
        </p:nvSpPr>
        <p:spPr bwMode="auto">
          <a:xfrm>
            <a:off x="3007460" y="3424465"/>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73" name="Rectangle 21">
            <a:extLst>
              <a:ext uri="{FF2B5EF4-FFF2-40B4-BE49-F238E27FC236}">
                <a16:creationId xmlns:a16="http://schemas.microsoft.com/office/drawing/2014/main" id="{2C47A8B6-48CA-4CCE-B134-EB1C9328FD4B}"/>
              </a:ext>
            </a:extLst>
          </p:cNvPr>
          <p:cNvSpPr>
            <a:spLocks noChangeArrowheads="1"/>
          </p:cNvSpPr>
          <p:nvPr/>
        </p:nvSpPr>
        <p:spPr bwMode="auto">
          <a:xfrm>
            <a:off x="1691968" y="2078627"/>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4" name="Rectangle 21">
            <a:extLst>
              <a:ext uri="{FF2B5EF4-FFF2-40B4-BE49-F238E27FC236}">
                <a16:creationId xmlns:a16="http://schemas.microsoft.com/office/drawing/2014/main" id="{6DE7B496-CB02-4C10-8941-8008B355652A}"/>
              </a:ext>
            </a:extLst>
          </p:cNvPr>
          <p:cNvSpPr>
            <a:spLocks noChangeArrowheads="1"/>
          </p:cNvSpPr>
          <p:nvPr/>
        </p:nvSpPr>
        <p:spPr bwMode="auto">
          <a:xfrm>
            <a:off x="2609791" y="252831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5" name="Rectangle 21">
            <a:extLst>
              <a:ext uri="{FF2B5EF4-FFF2-40B4-BE49-F238E27FC236}">
                <a16:creationId xmlns:a16="http://schemas.microsoft.com/office/drawing/2014/main" id="{FD2B045B-6267-454E-929F-F87540FAA956}"/>
              </a:ext>
            </a:extLst>
          </p:cNvPr>
          <p:cNvSpPr>
            <a:spLocks noChangeArrowheads="1"/>
          </p:cNvSpPr>
          <p:nvPr/>
        </p:nvSpPr>
        <p:spPr bwMode="auto">
          <a:xfrm>
            <a:off x="1691968" y="252863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76" name="Rectangle 21">
            <a:extLst>
              <a:ext uri="{FF2B5EF4-FFF2-40B4-BE49-F238E27FC236}">
                <a16:creationId xmlns:a16="http://schemas.microsoft.com/office/drawing/2014/main" id="{6D1ED2A1-8016-4205-9DEB-4A9AB5AF641B}"/>
              </a:ext>
            </a:extLst>
          </p:cNvPr>
          <p:cNvSpPr>
            <a:spLocks noChangeArrowheads="1"/>
          </p:cNvSpPr>
          <p:nvPr/>
        </p:nvSpPr>
        <p:spPr bwMode="auto">
          <a:xfrm>
            <a:off x="2611056"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7" name="Rectangle 21">
            <a:extLst>
              <a:ext uri="{FF2B5EF4-FFF2-40B4-BE49-F238E27FC236}">
                <a16:creationId xmlns:a16="http://schemas.microsoft.com/office/drawing/2014/main" id="{13CEE5AD-3997-48FF-89C7-6BD7E5385B72}"/>
              </a:ext>
            </a:extLst>
          </p:cNvPr>
          <p:cNvSpPr>
            <a:spLocks noChangeArrowheads="1"/>
          </p:cNvSpPr>
          <p:nvPr/>
        </p:nvSpPr>
        <p:spPr bwMode="auto">
          <a:xfrm>
            <a:off x="1674952"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78" name="Rectangle 21">
            <a:extLst>
              <a:ext uri="{FF2B5EF4-FFF2-40B4-BE49-F238E27FC236}">
                <a16:creationId xmlns:a16="http://schemas.microsoft.com/office/drawing/2014/main" id="{D4F06230-B098-497A-801C-9263C0B4F348}"/>
              </a:ext>
            </a:extLst>
          </p:cNvPr>
          <p:cNvSpPr>
            <a:spLocks noChangeArrowheads="1"/>
          </p:cNvSpPr>
          <p:nvPr/>
        </p:nvSpPr>
        <p:spPr bwMode="auto">
          <a:xfrm>
            <a:off x="2609791" y="3428284"/>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79" name="Rectangle 21">
            <a:extLst>
              <a:ext uri="{FF2B5EF4-FFF2-40B4-BE49-F238E27FC236}">
                <a16:creationId xmlns:a16="http://schemas.microsoft.com/office/drawing/2014/main" id="{6F566CEE-BAA0-4115-894B-A25C50F5F377}"/>
              </a:ext>
            </a:extLst>
          </p:cNvPr>
          <p:cNvSpPr>
            <a:spLocks noChangeArrowheads="1"/>
          </p:cNvSpPr>
          <p:nvPr/>
        </p:nvSpPr>
        <p:spPr bwMode="auto">
          <a:xfrm>
            <a:off x="3403144" y="342446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86" name="Rectangle 21">
            <a:extLst>
              <a:ext uri="{FF2B5EF4-FFF2-40B4-BE49-F238E27FC236}">
                <a16:creationId xmlns:a16="http://schemas.microsoft.com/office/drawing/2014/main" id="{A1510969-1FFD-4570-AAFE-DF9612F16246}"/>
              </a:ext>
            </a:extLst>
          </p:cNvPr>
          <p:cNvSpPr>
            <a:spLocks noChangeArrowheads="1"/>
          </p:cNvSpPr>
          <p:nvPr/>
        </p:nvSpPr>
        <p:spPr bwMode="auto">
          <a:xfrm>
            <a:off x="1674952" y="342796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90" name="Rectangle 3">
            <a:extLst>
              <a:ext uri="{FF2B5EF4-FFF2-40B4-BE49-F238E27FC236}">
                <a16:creationId xmlns:a16="http://schemas.microsoft.com/office/drawing/2014/main" id="{25758EBB-DC94-4216-87EF-260E35C320AE}"/>
              </a:ext>
            </a:extLst>
          </p:cNvPr>
          <p:cNvSpPr>
            <a:spLocks noChangeArrowheads="1"/>
          </p:cNvSpPr>
          <p:nvPr/>
        </p:nvSpPr>
        <p:spPr bwMode="auto">
          <a:xfrm>
            <a:off x="468156"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91" name="Rectangle 3">
            <a:extLst>
              <a:ext uri="{FF2B5EF4-FFF2-40B4-BE49-F238E27FC236}">
                <a16:creationId xmlns:a16="http://schemas.microsoft.com/office/drawing/2014/main" id="{E413A528-E5C4-4D03-9A44-DA40F50906D4}"/>
              </a:ext>
            </a:extLst>
          </p:cNvPr>
          <p:cNvSpPr>
            <a:spLocks noChangeArrowheads="1"/>
          </p:cNvSpPr>
          <p:nvPr/>
        </p:nvSpPr>
        <p:spPr bwMode="auto">
          <a:xfrm>
            <a:off x="431954" y="252863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92" name="Rectangle 3">
            <a:extLst>
              <a:ext uri="{FF2B5EF4-FFF2-40B4-BE49-F238E27FC236}">
                <a16:creationId xmlns:a16="http://schemas.microsoft.com/office/drawing/2014/main" id="{C30ECA19-1113-4B23-B64E-6BD32A6566F7}"/>
              </a:ext>
            </a:extLst>
          </p:cNvPr>
          <p:cNvSpPr>
            <a:spLocks noChangeArrowheads="1"/>
          </p:cNvSpPr>
          <p:nvPr/>
        </p:nvSpPr>
        <p:spPr bwMode="auto">
          <a:xfrm>
            <a:off x="431954" y="297863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93" name="Rectangle 3">
            <a:extLst>
              <a:ext uri="{FF2B5EF4-FFF2-40B4-BE49-F238E27FC236}">
                <a16:creationId xmlns:a16="http://schemas.microsoft.com/office/drawing/2014/main" id="{0A566043-BF2E-4C30-ACE2-8E80F27AE921}"/>
              </a:ext>
            </a:extLst>
          </p:cNvPr>
          <p:cNvSpPr>
            <a:spLocks noChangeArrowheads="1"/>
          </p:cNvSpPr>
          <p:nvPr/>
        </p:nvSpPr>
        <p:spPr bwMode="auto">
          <a:xfrm>
            <a:off x="431954"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146738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768A4-FA8C-4B70-A32B-E5F9C4CB465C}"/>
              </a:ext>
            </a:extLst>
          </p:cNvPr>
          <p:cNvSpPr>
            <a:spLocks noGrp="1"/>
          </p:cNvSpPr>
          <p:nvPr>
            <p:ph type="title"/>
          </p:nvPr>
        </p:nvSpPr>
        <p:spPr/>
        <p:txBody>
          <a:bodyPr/>
          <a:lstStyle/>
          <a:p>
            <a:r>
              <a:rPr kumimoji="1" lang="ja-JP" altLang="en-US" dirty="0"/>
              <a:t>マトリクス・スケジューラの利点</a:t>
            </a:r>
          </a:p>
        </p:txBody>
      </p:sp>
      <p:sp>
        <p:nvSpPr>
          <p:cNvPr id="3" name="コンテンツ プレースホルダー 2">
            <a:extLst>
              <a:ext uri="{FF2B5EF4-FFF2-40B4-BE49-F238E27FC236}">
                <a16:creationId xmlns:a16="http://schemas.microsoft.com/office/drawing/2014/main" id="{3708CD45-BEED-4048-9057-4499A516593E}"/>
              </a:ext>
            </a:extLst>
          </p:cNvPr>
          <p:cNvSpPr>
            <a:spLocks noGrp="1"/>
          </p:cNvSpPr>
          <p:nvPr>
            <p:ph idx="1"/>
          </p:nvPr>
        </p:nvSpPr>
        <p:spPr/>
        <p:txBody>
          <a:bodyPr/>
          <a:lstStyle/>
          <a:p>
            <a:r>
              <a:rPr kumimoji="1" lang="ja-JP" altLang="en-US" dirty="0"/>
              <a:t>発行幅と回路構成が無関係</a:t>
            </a:r>
            <a:endParaRPr kumimoji="1" lang="en-US" altLang="ja-JP" dirty="0"/>
          </a:p>
          <a:p>
            <a:pPr lvl="1"/>
            <a:r>
              <a:rPr kumimoji="1" lang="ja-JP" altLang="en-US" dirty="0"/>
              <a:t>発行幅が増えても，同時にアサートする列の数が増えるだけ</a:t>
            </a:r>
            <a:endParaRPr kumimoji="1" lang="en-US" altLang="ja-JP" dirty="0"/>
          </a:p>
          <a:p>
            <a:r>
              <a:rPr kumimoji="1" lang="ja-JP" altLang="en-US" dirty="0"/>
              <a:t>ブロードキャストを伴う比較回路を含まない</a:t>
            </a:r>
            <a:endParaRPr kumimoji="1" lang="en-US" altLang="ja-JP" dirty="0"/>
          </a:p>
          <a:p>
            <a:pPr lvl="1"/>
            <a:r>
              <a:rPr kumimoji="1" lang="ja-JP" altLang="en-US" dirty="0"/>
              <a:t>消費電力が小さい</a:t>
            </a:r>
            <a:endParaRPr kumimoji="1" lang="en-US" altLang="ja-JP" dirty="0"/>
          </a:p>
          <a:p>
            <a:r>
              <a:rPr kumimoji="1" lang="ja-JP" altLang="en-US" dirty="0"/>
              <a:t>ブロードキャストすべきレジスタ番号を読み出す必要がない</a:t>
            </a:r>
            <a:endParaRPr kumimoji="1" lang="en-US" altLang="ja-JP" dirty="0"/>
          </a:p>
          <a:p>
            <a:pPr lvl="1"/>
            <a:r>
              <a:rPr kumimoji="1" lang="ja-JP" altLang="en-US" dirty="0"/>
              <a:t>遅延が小さい</a:t>
            </a:r>
          </a:p>
        </p:txBody>
      </p:sp>
      <p:sp>
        <p:nvSpPr>
          <p:cNvPr id="4" name="スライド番号プレースホルダー 3">
            <a:extLst>
              <a:ext uri="{FF2B5EF4-FFF2-40B4-BE49-F238E27FC236}">
                <a16:creationId xmlns:a16="http://schemas.microsoft.com/office/drawing/2014/main" id="{1931E7CD-6AF0-45B3-AEE4-3ED96EB2E0F1}"/>
              </a:ext>
            </a:extLst>
          </p:cNvPr>
          <p:cNvSpPr>
            <a:spLocks noGrp="1"/>
          </p:cNvSpPr>
          <p:nvPr>
            <p:ph type="sldNum" sz="quarter" idx="10"/>
          </p:nvPr>
        </p:nvSpPr>
        <p:spPr/>
        <p:txBody>
          <a:bodyPr/>
          <a:lstStyle/>
          <a:p>
            <a:fld id="{D2D8002D-B5B0-4BAC-B1F6-782DDCCE6D9C}" type="slidenum">
              <a:rPr kumimoji="1" lang="ja-JP" altLang="en-US" smtClean="0"/>
              <a:t>56</a:t>
            </a:fld>
            <a:endParaRPr kumimoji="1" lang="ja-JP" altLang="en-US"/>
          </a:p>
        </p:txBody>
      </p:sp>
    </p:spTree>
    <p:extLst>
      <p:ext uri="{BB962C8B-B14F-4D97-AF65-F5344CB8AC3E}">
        <p14:creationId xmlns:p14="http://schemas.microsoft.com/office/powerpoint/2010/main" val="1994959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0CF86-C743-4250-965D-15AD241EF77C}"/>
              </a:ext>
            </a:extLst>
          </p:cNvPr>
          <p:cNvSpPr>
            <a:spLocks noGrp="1"/>
          </p:cNvSpPr>
          <p:nvPr>
            <p:ph type="title"/>
          </p:nvPr>
        </p:nvSpPr>
        <p:spPr/>
        <p:txBody>
          <a:bodyPr/>
          <a:lstStyle/>
          <a:p>
            <a:r>
              <a:rPr kumimoji="1" lang="en-US" altLang="ja-JP" dirty="0"/>
              <a:t>Out-of-order </a:t>
            </a:r>
            <a:r>
              <a:rPr kumimoji="1" lang="ja-JP" altLang="en-US" dirty="0"/>
              <a:t>発行の方式</a:t>
            </a:r>
          </a:p>
        </p:txBody>
      </p:sp>
      <p:sp>
        <p:nvSpPr>
          <p:cNvPr id="3" name="テキスト プレースホルダー 2">
            <a:extLst>
              <a:ext uri="{FF2B5EF4-FFF2-40B4-BE49-F238E27FC236}">
                <a16:creationId xmlns:a16="http://schemas.microsoft.com/office/drawing/2014/main" id="{F0A21FAD-61D6-459C-9221-D620BCB0628E}"/>
              </a:ext>
            </a:extLst>
          </p:cNvPr>
          <p:cNvSpPr>
            <a:spLocks noGrp="1"/>
          </p:cNvSpPr>
          <p:nvPr>
            <p:ph type="body" sz="quarter" idx="10"/>
          </p:nvPr>
        </p:nvSpPr>
        <p:spPr/>
        <p:txBody>
          <a:bodyPr/>
          <a:lstStyle/>
          <a:p>
            <a:r>
              <a:rPr kumimoji="1" lang="ja-JP" altLang="en-US" dirty="0"/>
              <a:t>ここまで話をしてきたのは物理レジスタ方式</a:t>
            </a:r>
            <a:endParaRPr kumimoji="1" lang="en-US" altLang="ja-JP" dirty="0"/>
          </a:p>
          <a:p>
            <a:pPr lvl="1"/>
            <a:r>
              <a:rPr lang="ja-JP" altLang="en-US" dirty="0"/>
              <a:t>現在はこれが主流</a:t>
            </a:r>
            <a:endParaRPr kumimoji="1" lang="en-US" altLang="ja-JP" dirty="0"/>
          </a:p>
          <a:p>
            <a:r>
              <a:rPr lang="ja-JP" altLang="en-US" dirty="0"/>
              <a:t>比較のために</a:t>
            </a:r>
            <a:r>
              <a:rPr kumimoji="1" lang="ja-JP" altLang="en-US" dirty="0"/>
              <a:t> </a:t>
            </a:r>
            <a:r>
              <a:rPr kumimoji="1" lang="en-US" altLang="ja-JP" dirty="0"/>
              <a:t>Reservation Station (RS) </a:t>
            </a:r>
            <a:r>
              <a:rPr kumimoji="1" lang="ja-JP" altLang="en-US" dirty="0"/>
              <a:t>方式</a:t>
            </a:r>
            <a:r>
              <a:rPr lang="ja-JP" altLang="en-US" dirty="0"/>
              <a:t>も説明</a:t>
            </a:r>
            <a:endParaRPr lang="en-US" altLang="ja-JP" dirty="0"/>
          </a:p>
          <a:p>
            <a:pPr lvl="1"/>
            <a:r>
              <a:rPr kumimoji="1" lang="ja-JP" altLang="en-US" dirty="0"/>
              <a:t>もともとトマスロのアルゴリズムがベース</a:t>
            </a:r>
          </a:p>
        </p:txBody>
      </p:sp>
    </p:spTree>
    <p:extLst>
      <p:ext uri="{BB962C8B-B14F-4D97-AF65-F5344CB8AC3E}">
        <p14:creationId xmlns:p14="http://schemas.microsoft.com/office/powerpoint/2010/main" val="103527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CB0BF-00D9-4C51-8560-D5E34E08F88B}"/>
              </a:ext>
            </a:extLst>
          </p:cNvPr>
          <p:cNvSpPr>
            <a:spLocks noGrp="1"/>
          </p:cNvSpPr>
          <p:nvPr>
            <p:ph type="title"/>
          </p:nvPr>
        </p:nvSpPr>
        <p:spPr/>
        <p:txBody>
          <a:bodyPr/>
          <a:lstStyle/>
          <a:p>
            <a:r>
              <a:rPr kumimoji="1" lang="en-US" altLang="ja-JP" dirty="0"/>
              <a:t>RS </a:t>
            </a:r>
            <a:r>
              <a:rPr kumimoji="1" lang="ja-JP" altLang="en-US" dirty="0"/>
              <a:t>方式</a:t>
            </a:r>
          </a:p>
        </p:txBody>
      </p:sp>
      <p:sp>
        <p:nvSpPr>
          <p:cNvPr id="3" name="テキスト プレースホルダー 2">
            <a:extLst>
              <a:ext uri="{FF2B5EF4-FFF2-40B4-BE49-F238E27FC236}">
                <a16:creationId xmlns:a16="http://schemas.microsoft.com/office/drawing/2014/main" id="{F367D232-12AD-470A-977F-E77AB6BCEEBE}"/>
              </a:ext>
            </a:extLst>
          </p:cNvPr>
          <p:cNvSpPr>
            <a:spLocks noGrp="1"/>
          </p:cNvSpPr>
          <p:nvPr>
            <p:ph type="body" sz="quarter" idx="10"/>
          </p:nvPr>
        </p:nvSpPr>
        <p:spPr>
          <a:xfrm>
            <a:off x="0" y="3708784"/>
            <a:ext cx="8802047" cy="3149216"/>
          </a:xfrm>
        </p:spPr>
        <p:txBody>
          <a:bodyPr/>
          <a:lstStyle/>
          <a:p>
            <a:pPr lvl="1"/>
            <a:r>
              <a:rPr lang="ja-JP" altLang="en-US" sz="1600" dirty="0"/>
              <a:t>論理レジスタ・ファイル</a:t>
            </a:r>
            <a:endParaRPr lang="en-US" altLang="ja-JP" sz="1600" dirty="0"/>
          </a:p>
          <a:p>
            <a:pPr lvl="2"/>
            <a:r>
              <a:rPr lang="ja-JP" altLang="en-US" sz="1600" dirty="0"/>
              <a:t>デコード後にフロントエンドで論理レジスタ番号でアクセスされる</a:t>
            </a:r>
            <a:endParaRPr lang="en-US" altLang="ja-JP" sz="1600" dirty="0"/>
          </a:p>
          <a:p>
            <a:pPr lvl="2"/>
            <a:r>
              <a:rPr lang="ja-JP" altLang="en-US" sz="1600" dirty="0"/>
              <a:t>レジスタ値 </a:t>
            </a:r>
            <a:r>
              <a:rPr lang="en-US" altLang="ja-JP" sz="1600" dirty="0"/>
              <a:t>or </a:t>
            </a:r>
            <a:r>
              <a:rPr lang="ja-JP" altLang="en-US" sz="1600" dirty="0"/>
              <a:t>タグがとれる（タグ：命令を識別する </a:t>
            </a:r>
            <a:r>
              <a:rPr lang="en-US" altLang="ja-JP" sz="1600" dirty="0"/>
              <a:t>ID</a:t>
            </a:r>
            <a:r>
              <a:rPr lang="ja-JP" altLang="en-US" sz="1600" dirty="0"/>
              <a:t>）</a:t>
            </a:r>
            <a:endParaRPr lang="en-US" altLang="ja-JP" sz="1600" dirty="0"/>
          </a:p>
          <a:p>
            <a:pPr lvl="1"/>
            <a:r>
              <a:rPr kumimoji="1" lang="en-US" altLang="ja-JP" sz="1600" dirty="0"/>
              <a:t>Reservation Station</a:t>
            </a:r>
          </a:p>
          <a:p>
            <a:pPr lvl="2"/>
            <a:r>
              <a:rPr lang="ja-JP" altLang="en-US" sz="1600" dirty="0"/>
              <a:t>ソース・オペランドのレジスタ値 </a:t>
            </a:r>
            <a:r>
              <a:rPr lang="en-US" altLang="ja-JP" sz="1600" dirty="0"/>
              <a:t>or </a:t>
            </a:r>
            <a:r>
              <a:rPr lang="ja-JP" altLang="en-US" sz="1600" dirty="0"/>
              <a:t>タグが置かれ「値」の待ち合わせを行う</a:t>
            </a:r>
            <a:endParaRPr lang="en-US" altLang="ja-JP" sz="1600" dirty="0"/>
          </a:p>
          <a:p>
            <a:pPr lvl="2"/>
            <a:r>
              <a:rPr lang="ja-JP" altLang="en-US" sz="1600" dirty="0">
                <a:solidFill>
                  <a:schemeClr val="accent5"/>
                </a:solidFill>
              </a:rPr>
              <a:t>演算結果の値とタグをブロードキャスト</a:t>
            </a:r>
            <a:endParaRPr lang="en-US" altLang="ja-JP" sz="1600" dirty="0">
              <a:solidFill>
                <a:schemeClr val="accent5"/>
              </a:solidFill>
            </a:endParaRPr>
          </a:p>
          <a:p>
            <a:pPr lvl="1"/>
            <a:r>
              <a:rPr lang="en-US" altLang="ja-JP" sz="1600" dirty="0"/>
              <a:t>Re-order Buffer (ROB)</a:t>
            </a:r>
          </a:p>
          <a:p>
            <a:pPr lvl="2"/>
            <a:r>
              <a:rPr lang="ja-JP" altLang="en-US" sz="1600" dirty="0"/>
              <a:t>演算器で演算された結果が </a:t>
            </a:r>
            <a:r>
              <a:rPr lang="en-US" altLang="ja-JP" sz="1600" dirty="0"/>
              <a:t>out-of-order </a:t>
            </a:r>
            <a:r>
              <a:rPr lang="ja-JP" altLang="en-US" sz="1600" dirty="0"/>
              <a:t>に書き込まれ，論理 </a:t>
            </a:r>
            <a:r>
              <a:rPr lang="en-US" altLang="ja-JP" sz="1600" dirty="0"/>
              <a:t>RF </a:t>
            </a:r>
            <a:r>
              <a:rPr lang="ja-JP" altLang="en-US" sz="1600" dirty="0"/>
              <a:t>に </a:t>
            </a:r>
            <a:r>
              <a:rPr lang="en-US" altLang="ja-JP" sz="1600" dirty="0"/>
              <a:t>in-order </a:t>
            </a:r>
            <a:r>
              <a:rPr lang="ja-JP" altLang="en-US" sz="1600" dirty="0"/>
              <a:t>に結果を書き戻す</a:t>
            </a:r>
            <a:endParaRPr lang="en-US" altLang="ja-JP" sz="1600" dirty="0"/>
          </a:p>
        </p:txBody>
      </p:sp>
      <p:sp>
        <p:nvSpPr>
          <p:cNvPr id="4" name="平行四辺形 3">
            <a:extLst>
              <a:ext uri="{FF2B5EF4-FFF2-40B4-BE49-F238E27FC236}">
                <a16:creationId xmlns:a16="http://schemas.microsoft.com/office/drawing/2014/main" id="{C54B36C7-C1A0-4EBA-8A38-1CD034557FFB}"/>
              </a:ext>
            </a:extLst>
          </p:cNvPr>
          <p:cNvSpPr/>
          <p:nvPr/>
        </p:nvSpPr>
        <p:spPr bwMode="auto">
          <a:xfrm>
            <a:off x="1421965" y="2708992"/>
            <a:ext cx="15624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IF/ID/RR</a:t>
            </a:r>
            <a:endParaRPr kumimoji="1" lang="ja-JP" altLang="en-US" dirty="0"/>
          </a:p>
        </p:txBody>
      </p:sp>
      <p:sp>
        <p:nvSpPr>
          <p:cNvPr id="5" name="平行四辺形 4">
            <a:extLst>
              <a:ext uri="{FF2B5EF4-FFF2-40B4-BE49-F238E27FC236}">
                <a16:creationId xmlns:a16="http://schemas.microsoft.com/office/drawing/2014/main" id="{DCB70193-6F43-4A8E-9FBB-84EB3C86E5EE}"/>
              </a:ext>
            </a:extLst>
          </p:cNvPr>
          <p:cNvSpPr/>
          <p:nvPr/>
        </p:nvSpPr>
        <p:spPr bwMode="auto">
          <a:xfrm>
            <a:off x="4392142" y="2708992"/>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6" name="平行四辺形 5">
            <a:extLst>
              <a:ext uri="{FF2B5EF4-FFF2-40B4-BE49-F238E27FC236}">
                <a16:creationId xmlns:a16="http://schemas.microsoft.com/office/drawing/2014/main" id="{50DFC7BF-5C4F-40C6-8E6E-72562C7ED2EC}"/>
              </a:ext>
            </a:extLst>
          </p:cNvPr>
          <p:cNvSpPr/>
          <p:nvPr/>
        </p:nvSpPr>
        <p:spPr bwMode="auto">
          <a:xfrm>
            <a:off x="5832302" y="2708992"/>
            <a:ext cx="15624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7" name="平行四辺形 6">
            <a:extLst>
              <a:ext uri="{FF2B5EF4-FFF2-40B4-BE49-F238E27FC236}">
                <a16:creationId xmlns:a16="http://schemas.microsoft.com/office/drawing/2014/main" id="{F8A62681-58D4-47E3-BFDD-65209D418301}"/>
              </a:ext>
            </a:extLst>
          </p:cNvPr>
          <p:cNvSpPr/>
          <p:nvPr/>
        </p:nvSpPr>
        <p:spPr bwMode="auto">
          <a:xfrm>
            <a:off x="7272462" y="2708992"/>
            <a:ext cx="1584176"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8" name="Freeform 25">
            <a:extLst>
              <a:ext uri="{FF2B5EF4-FFF2-40B4-BE49-F238E27FC236}">
                <a16:creationId xmlns:a16="http://schemas.microsoft.com/office/drawing/2014/main" id="{A9EA1713-B918-49CB-B12A-FB9598FE94B3}"/>
              </a:ext>
            </a:extLst>
          </p:cNvPr>
          <p:cNvSpPr>
            <a:spLocks/>
          </p:cNvSpPr>
          <p:nvPr/>
        </p:nvSpPr>
        <p:spPr bwMode="auto">
          <a:xfrm>
            <a:off x="1691968" y="998973"/>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9" name="AutoShape 5">
            <a:extLst>
              <a:ext uri="{FF2B5EF4-FFF2-40B4-BE49-F238E27FC236}">
                <a16:creationId xmlns:a16="http://schemas.microsoft.com/office/drawing/2014/main" id="{875E2BEC-B007-44E3-87D0-5435B87F635E}"/>
              </a:ext>
            </a:extLst>
          </p:cNvPr>
          <p:cNvSpPr>
            <a:spLocks noChangeArrowheads="1"/>
          </p:cNvSpPr>
          <p:nvPr/>
        </p:nvSpPr>
        <p:spPr bwMode="auto">
          <a:xfrm rot="16200000">
            <a:off x="6192180" y="1863051"/>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a:extLst>
              <a:ext uri="{FF2B5EF4-FFF2-40B4-BE49-F238E27FC236}">
                <a16:creationId xmlns:a16="http://schemas.microsoft.com/office/drawing/2014/main" id="{8D395C20-664B-4E7C-838D-18E4CDFFC6E1}"/>
              </a:ext>
            </a:extLst>
          </p:cNvPr>
          <p:cNvGrpSpPr/>
          <p:nvPr/>
        </p:nvGrpSpPr>
        <p:grpSpPr>
          <a:xfrm>
            <a:off x="2051972" y="2168986"/>
            <a:ext cx="1008112" cy="432048"/>
            <a:chOff x="3563888" y="2708920"/>
            <a:chExt cx="1296144" cy="432048"/>
          </a:xfrm>
        </p:grpSpPr>
        <p:sp>
          <p:nvSpPr>
            <p:cNvPr id="11" name="Freeform 9">
              <a:extLst>
                <a:ext uri="{FF2B5EF4-FFF2-40B4-BE49-F238E27FC236}">
                  <a16:creationId xmlns:a16="http://schemas.microsoft.com/office/drawing/2014/main" id="{CF6672D5-7D43-4A10-A82F-17354FBC34FD}"/>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 name="Freeform 10">
              <a:extLst>
                <a:ext uri="{FF2B5EF4-FFF2-40B4-BE49-F238E27FC236}">
                  <a16:creationId xmlns:a16="http://schemas.microsoft.com/office/drawing/2014/main" id="{8825E155-079B-4522-BC5F-E57577F115B4}"/>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13" name="Freeform 8">
            <a:extLst>
              <a:ext uri="{FF2B5EF4-FFF2-40B4-BE49-F238E27FC236}">
                <a16:creationId xmlns:a16="http://schemas.microsoft.com/office/drawing/2014/main" id="{340F709D-712C-4C0E-939E-8E3BBE6812AA}"/>
              </a:ext>
            </a:extLst>
          </p:cNvPr>
          <p:cNvSpPr>
            <a:spLocks/>
          </p:cNvSpPr>
          <p:nvPr/>
        </p:nvSpPr>
        <p:spPr bwMode="auto">
          <a:xfrm>
            <a:off x="7308304" y="1448978"/>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正方形/長方形 13">
            <a:extLst>
              <a:ext uri="{FF2B5EF4-FFF2-40B4-BE49-F238E27FC236}">
                <a16:creationId xmlns:a16="http://schemas.microsoft.com/office/drawing/2014/main" id="{4D4B8E19-6823-46B6-A0C0-1ACF74569CC5}"/>
              </a:ext>
            </a:extLst>
          </p:cNvPr>
          <p:cNvSpPr/>
          <p:nvPr/>
        </p:nvSpPr>
        <p:spPr bwMode="auto">
          <a:xfrm>
            <a:off x="3131984" y="1988985"/>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15" name="正方形/長方形 14">
            <a:extLst>
              <a:ext uri="{FF2B5EF4-FFF2-40B4-BE49-F238E27FC236}">
                <a16:creationId xmlns:a16="http://schemas.microsoft.com/office/drawing/2014/main" id="{2983696C-88A9-45BB-B784-9DB794473CB7}"/>
              </a:ext>
            </a:extLst>
          </p:cNvPr>
          <p:cNvSpPr/>
          <p:nvPr/>
        </p:nvSpPr>
        <p:spPr bwMode="auto">
          <a:xfrm>
            <a:off x="431954"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16" name="正方形/長方形 15">
            <a:extLst>
              <a:ext uri="{FF2B5EF4-FFF2-40B4-BE49-F238E27FC236}">
                <a16:creationId xmlns:a16="http://schemas.microsoft.com/office/drawing/2014/main" id="{D2FF287F-5748-44D9-AD56-6D6640AD67F6}"/>
              </a:ext>
            </a:extLst>
          </p:cNvPr>
          <p:cNvSpPr/>
          <p:nvPr/>
        </p:nvSpPr>
        <p:spPr bwMode="auto">
          <a:xfrm>
            <a:off x="161951" y="2168986"/>
            <a:ext cx="1152128" cy="1440016"/>
          </a:xfrm>
          <a:prstGeom prst="rect">
            <a:avLst/>
          </a:prstGeom>
          <a:ln>
            <a:headEnd/>
            <a:tailEnd type="non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17" name="Freeform 25">
            <a:extLst>
              <a:ext uri="{FF2B5EF4-FFF2-40B4-BE49-F238E27FC236}">
                <a16:creationId xmlns:a16="http://schemas.microsoft.com/office/drawing/2014/main" id="{53D646A4-5ED4-4B74-978B-79471EAF9F10}"/>
              </a:ext>
            </a:extLst>
          </p:cNvPr>
          <p:cNvSpPr>
            <a:spLocks/>
          </p:cNvSpPr>
          <p:nvPr/>
        </p:nvSpPr>
        <p:spPr bwMode="auto">
          <a:xfrm>
            <a:off x="1691968" y="1628980"/>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18" name="直線矢印コネクタ 17">
            <a:extLst>
              <a:ext uri="{FF2B5EF4-FFF2-40B4-BE49-F238E27FC236}">
                <a16:creationId xmlns:a16="http://schemas.microsoft.com/office/drawing/2014/main" id="{297CE2AB-C388-48F5-8463-FA3D627461AC}"/>
              </a:ext>
            </a:extLst>
          </p:cNvPr>
          <p:cNvCxnSpPr/>
          <p:nvPr/>
        </p:nvCxnSpPr>
        <p:spPr bwMode="auto">
          <a:xfrm>
            <a:off x="2321975" y="1268976"/>
            <a:ext cx="0" cy="36000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9" name="直線矢印コネクタ 18">
            <a:extLst>
              <a:ext uri="{FF2B5EF4-FFF2-40B4-BE49-F238E27FC236}">
                <a16:creationId xmlns:a16="http://schemas.microsoft.com/office/drawing/2014/main" id="{30CBC45E-8D4F-4B5A-B424-1BD9FD0BA120}"/>
              </a:ext>
            </a:extLst>
          </p:cNvPr>
          <p:cNvCxnSpPr>
            <a:cxnSpLocks/>
          </p:cNvCxnSpPr>
          <p:nvPr/>
        </p:nvCxnSpPr>
        <p:spPr bwMode="auto">
          <a:xfrm>
            <a:off x="4391998" y="2078985"/>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20" name="直線矢印コネクタ 19">
            <a:extLst>
              <a:ext uri="{FF2B5EF4-FFF2-40B4-BE49-F238E27FC236}">
                <a16:creationId xmlns:a16="http://schemas.microsoft.com/office/drawing/2014/main" id="{D07D3112-7BD2-426C-987D-B19B0F6D847F}"/>
              </a:ext>
            </a:extLst>
          </p:cNvPr>
          <p:cNvCxnSpPr>
            <a:cxnSpLocks/>
          </p:cNvCxnSpPr>
          <p:nvPr/>
        </p:nvCxnSpPr>
        <p:spPr bwMode="auto">
          <a:xfrm>
            <a:off x="4391998" y="2348988"/>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21" name="Freeform 8">
            <a:extLst>
              <a:ext uri="{FF2B5EF4-FFF2-40B4-BE49-F238E27FC236}">
                <a16:creationId xmlns:a16="http://schemas.microsoft.com/office/drawing/2014/main" id="{BB197F92-0808-4095-A248-86F5688BF01D}"/>
              </a:ext>
            </a:extLst>
          </p:cNvPr>
          <p:cNvSpPr>
            <a:spLocks/>
          </p:cNvSpPr>
          <p:nvPr/>
        </p:nvSpPr>
        <p:spPr bwMode="auto">
          <a:xfrm rot="10800000">
            <a:off x="3671990" y="1628979"/>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286257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物理レジスタ方式（上）と </a:t>
            </a:r>
            <a:r>
              <a:rPr kumimoji="1" lang="en-US" altLang="ja-JP" dirty="0"/>
              <a:t>RS </a:t>
            </a:r>
            <a:r>
              <a:rPr kumimoji="1" lang="ja-JP" altLang="en-US" dirty="0"/>
              <a:t>方式（下）の違い</a:t>
            </a:r>
            <a:br>
              <a:rPr kumimoji="1" lang="en-US" altLang="ja-JP" dirty="0"/>
            </a:br>
            <a:r>
              <a:rPr kumimoji="1" lang="en-US" altLang="ja-JP" sz="2000" dirty="0"/>
              <a:t>RS </a:t>
            </a:r>
            <a:r>
              <a:rPr kumimoji="1" lang="ja-JP" altLang="en-US" sz="2000" dirty="0"/>
              <a:t>方式はデータ・パス（緑部分）がかなり複雑</a:t>
            </a:r>
            <a:endParaRPr kumimoji="1" lang="ja-JP" altLang="en-US" sz="1600" dirty="0"/>
          </a:p>
        </p:txBody>
      </p:sp>
      <p:sp>
        <p:nvSpPr>
          <p:cNvPr id="6" name="平行四辺形 5"/>
          <p:cNvSpPr/>
          <p:nvPr/>
        </p:nvSpPr>
        <p:spPr bwMode="auto">
          <a:xfrm>
            <a:off x="1421965"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RN</a:t>
            </a:r>
            <a:endParaRPr kumimoji="1" lang="ja-JP" altLang="en-US" dirty="0"/>
          </a:p>
        </p:txBody>
      </p:sp>
      <p:sp>
        <p:nvSpPr>
          <p:cNvPr id="9" name="平行四辺形 8"/>
          <p:cNvSpPr/>
          <p:nvPr/>
        </p:nvSpPr>
        <p:spPr bwMode="auto">
          <a:xfrm>
            <a:off x="4392142" y="2528990"/>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IS/RR</a:t>
            </a:r>
            <a:endParaRPr kumimoji="1" lang="ja-JP" altLang="en-US" dirty="0"/>
          </a:p>
        </p:txBody>
      </p:sp>
      <p:sp>
        <p:nvSpPr>
          <p:cNvPr id="12" name="平行四辺形 11"/>
          <p:cNvSpPr/>
          <p:nvPr/>
        </p:nvSpPr>
        <p:spPr bwMode="auto">
          <a:xfrm>
            <a:off x="5832302"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15" name="平行四辺形 14"/>
          <p:cNvSpPr/>
          <p:nvPr/>
        </p:nvSpPr>
        <p:spPr bwMode="auto">
          <a:xfrm>
            <a:off x="7272462" y="2528990"/>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22" name="Freeform 25"/>
          <p:cNvSpPr>
            <a:spLocks/>
          </p:cNvSpPr>
          <p:nvPr/>
        </p:nvSpPr>
        <p:spPr bwMode="auto">
          <a:xfrm>
            <a:off x="4572000"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683049"/>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719053"/>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719053"/>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1988983"/>
            <a:ext cx="1080012" cy="144001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1988984"/>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44" name="平行四辺形 43">
            <a:extLst>
              <a:ext uri="{FF2B5EF4-FFF2-40B4-BE49-F238E27FC236}">
                <a16:creationId xmlns:a16="http://schemas.microsoft.com/office/drawing/2014/main" id="{5516F521-1029-4150-A770-96B8C42E8803}"/>
              </a:ext>
            </a:extLst>
          </p:cNvPr>
          <p:cNvSpPr/>
          <p:nvPr/>
        </p:nvSpPr>
        <p:spPr bwMode="auto">
          <a:xfrm>
            <a:off x="1421965"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rPr>
              <a:t>RR</a:t>
            </a:r>
            <a:endParaRPr kumimoji="1" lang="ja-JP" altLang="en-US" dirty="0">
              <a:solidFill>
                <a:schemeClr val="tx1">
                  <a:lumMod val="75000"/>
                  <a:lumOff val="25000"/>
                </a:schemeClr>
              </a:solidFill>
            </a:endParaRPr>
          </a:p>
        </p:txBody>
      </p:sp>
      <p:sp>
        <p:nvSpPr>
          <p:cNvPr id="47" name="平行四辺形 46">
            <a:extLst>
              <a:ext uri="{FF2B5EF4-FFF2-40B4-BE49-F238E27FC236}">
                <a16:creationId xmlns:a16="http://schemas.microsoft.com/office/drawing/2014/main" id="{3D9691A8-BB97-4172-B928-E39A06BEA8FC}"/>
              </a:ext>
            </a:extLst>
          </p:cNvPr>
          <p:cNvSpPr/>
          <p:nvPr/>
        </p:nvSpPr>
        <p:spPr bwMode="auto">
          <a:xfrm>
            <a:off x="4392142"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50" name="平行四辺形 49">
            <a:extLst>
              <a:ext uri="{FF2B5EF4-FFF2-40B4-BE49-F238E27FC236}">
                <a16:creationId xmlns:a16="http://schemas.microsoft.com/office/drawing/2014/main" id="{46696027-296E-4D23-866E-284CA01572EB}"/>
              </a:ext>
            </a:extLst>
          </p:cNvPr>
          <p:cNvSpPr/>
          <p:nvPr/>
        </p:nvSpPr>
        <p:spPr bwMode="auto">
          <a:xfrm>
            <a:off x="5832302" y="5769026"/>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53" name="平行四辺形 52">
            <a:extLst>
              <a:ext uri="{FF2B5EF4-FFF2-40B4-BE49-F238E27FC236}">
                <a16:creationId xmlns:a16="http://schemas.microsoft.com/office/drawing/2014/main" id="{C91507D4-24F8-4FA5-B51B-1B05D3A5E0DC}"/>
              </a:ext>
            </a:extLst>
          </p:cNvPr>
          <p:cNvSpPr/>
          <p:nvPr/>
        </p:nvSpPr>
        <p:spPr bwMode="auto">
          <a:xfrm>
            <a:off x="7272462" y="5769026"/>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54" name="Freeform 25">
            <a:extLst>
              <a:ext uri="{FF2B5EF4-FFF2-40B4-BE49-F238E27FC236}">
                <a16:creationId xmlns:a16="http://schemas.microsoft.com/office/drawing/2014/main" id="{68E895CA-F68D-4625-8354-609E6482DC50}"/>
              </a:ext>
            </a:extLst>
          </p:cNvPr>
          <p:cNvSpPr>
            <a:spLocks/>
          </p:cNvSpPr>
          <p:nvPr/>
        </p:nvSpPr>
        <p:spPr bwMode="auto">
          <a:xfrm>
            <a:off x="1691968" y="4059007"/>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55" name="AutoShape 5">
            <a:extLst>
              <a:ext uri="{FF2B5EF4-FFF2-40B4-BE49-F238E27FC236}">
                <a16:creationId xmlns:a16="http://schemas.microsoft.com/office/drawing/2014/main" id="{4089963C-D240-4A78-A0A4-E78609787D1F}"/>
              </a:ext>
            </a:extLst>
          </p:cNvPr>
          <p:cNvSpPr>
            <a:spLocks noChangeArrowheads="1"/>
          </p:cNvSpPr>
          <p:nvPr/>
        </p:nvSpPr>
        <p:spPr bwMode="auto">
          <a:xfrm rot="-5400000">
            <a:off x="6192180" y="4923085"/>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a:extLst>
              <a:ext uri="{FF2B5EF4-FFF2-40B4-BE49-F238E27FC236}">
                <a16:creationId xmlns:a16="http://schemas.microsoft.com/office/drawing/2014/main" id="{BF2EEAA1-26C3-476B-9FCC-8861A0B091E0}"/>
              </a:ext>
            </a:extLst>
          </p:cNvPr>
          <p:cNvGrpSpPr/>
          <p:nvPr/>
        </p:nvGrpSpPr>
        <p:grpSpPr>
          <a:xfrm>
            <a:off x="2051972" y="5229020"/>
            <a:ext cx="1008112" cy="432048"/>
            <a:chOff x="3563888" y="2708920"/>
            <a:chExt cx="1296144" cy="432048"/>
          </a:xfrm>
        </p:grpSpPr>
        <p:sp>
          <p:nvSpPr>
            <p:cNvPr id="57" name="Freeform 9">
              <a:extLst>
                <a:ext uri="{FF2B5EF4-FFF2-40B4-BE49-F238E27FC236}">
                  <a16:creationId xmlns:a16="http://schemas.microsoft.com/office/drawing/2014/main" id="{F24AC9F4-1CCE-4E78-8443-38C23F05F8C0}"/>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Freeform 10">
              <a:extLst>
                <a:ext uri="{FF2B5EF4-FFF2-40B4-BE49-F238E27FC236}">
                  <a16:creationId xmlns:a16="http://schemas.microsoft.com/office/drawing/2014/main" id="{D2871F80-0935-44AB-AB10-5E8C7D19BC47}"/>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9" name="Freeform 8">
            <a:extLst>
              <a:ext uri="{FF2B5EF4-FFF2-40B4-BE49-F238E27FC236}">
                <a16:creationId xmlns:a16="http://schemas.microsoft.com/office/drawing/2014/main" id="{E3D3A56B-B602-485C-9570-C696B5F06608}"/>
              </a:ext>
            </a:extLst>
          </p:cNvPr>
          <p:cNvSpPr>
            <a:spLocks/>
          </p:cNvSpPr>
          <p:nvPr/>
        </p:nvSpPr>
        <p:spPr bwMode="auto">
          <a:xfrm>
            <a:off x="7308304" y="4509012"/>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正方形/長方形 59">
            <a:extLst>
              <a:ext uri="{FF2B5EF4-FFF2-40B4-BE49-F238E27FC236}">
                <a16:creationId xmlns:a16="http://schemas.microsoft.com/office/drawing/2014/main" id="{D5C6BF65-1B03-4891-893B-EC37AF4CA396}"/>
              </a:ext>
            </a:extLst>
          </p:cNvPr>
          <p:cNvSpPr/>
          <p:nvPr/>
        </p:nvSpPr>
        <p:spPr bwMode="auto">
          <a:xfrm>
            <a:off x="3131984" y="5049019"/>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61" name="正方形/長方形 60">
            <a:extLst>
              <a:ext uri="{FF2B5EF4-FFF2-40B4-BE49-F238E27FC236}">
                <a16:creationId xmlns:a16="http://schemas.microsoft.com/office/drawing/2014/main" id="{060AAE61-A3AD-4936-885C-6E1CB74286A7}"/>
              </a:ext>
            </a:extLst>
          </p:cNvPr>
          <p:cNvSpPr/>
          <p:nvPr/>
        </p:nvSpPr>
        <p:spPr bwMode="auto">
          <a:xfrm>
            <a:off x="431954" y="4779015"/>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62" name="正方形/長方形 61">
            <a:extLst>
              <a:ext uri="{FF2B5EF4-FFF2-40B4-BE49-F238E27FC236}">
                <a16:creationId xmlns:a16="http://schemas.microsoft.com/office/drawing/2014/main" id="{7B78D1BC-6DA1-4F21-99D3-BF485B603B13}"/>
              </a:ext>
            </a:extLst>
          </p:cNvPr>
          <p:cNvSpPr/>
          <p:nvPr/>
        </p:nvSpPr>
        <p:spPr bwMode="auto">
          <a:xfrm>
            <a:off x="161951" y="5229020"/>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67" name="Freeform 25">
            <a:extLst>
              <a:ext uri="{FF2B5EF4-FFF2-40B4-BE49-F238E27FC236}">
                <a16:creationId xmlns:a16="http://schemas.microsoft.com/office/drawing/2014/main" id="{3BA23385-76ED-4B58-8DDF-5D7619B753F0}"/>
              </a:ext>
            </a:extLst>
          </p:cNvPr>
          <p:cNvSpPr>
            <a:spLocks/>
          </p:cNvSpPr>
          <p:nvPr/>
        </p:nvSpPr>
        <p:spPr bwMode="auto">
          <a:xfrm>
            <a:off x="1691968" y="4689014"/>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29" name="直線矢印コネクタ 28">
            <a:extLst>
              <a:ext uri="{FF2B5EF4-FFF2-40B4-BE49-F238E27FC236}">
                <a16:creationId xmlns:a16="http://schemas.microsoft.com/office/drawing/2014/main" id="{14A2B10C-5B8D-46AB-B4E4-65C6EB07E460}"/>
              </a:ext>
            </a:extLst>
          </p:cNvPr>
          <p:cNvCxnSpPr/>
          <p:nvPr/>
        </p:nvCxnSpPr>
        <p:spPr bwMode="auto">
          <a:xfrm>
            <a:off x="2321975" y="4329010"/>
            <a:ext cx="0" cy="36000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8" name="直線矢印コネクタ 67">
            <a:extLst>
              <a:ext uri="{FF2B5EF4-FFF2-40B4-BE49-F238E27FC236}">
                <a16:creationId xmlns:a16="http://schemas.microsoft.com/office/drawing/2014/main" id="{758157C2-715A-41D6-85F0-921F8D589D98}"/>
              </a:ext>
            </a:extLst>
          </p:cNvPr>
          <p:cNvCxnSpPr>
            <a:cxnSpLocks/>
          </p:cNvCxnSpPr>
          <p:nvPr/>
        </p:nvCxnSpPr>
        <p:spPr bwMode="auto">
          <a:xfrm>
            <a:off x="4391998" y="5139019"/>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9" name="直線矢印コネクタ 68">
            <a:extLst>
              <a:ext uri="{FF2B5EF4-FFF2-40B4-BE49-F238E27FC236}">
                <a16:creationId xmlns:a16="http://schemas.microsoft.com/office/drawing/2014/main" id="{781822D1-F122-4E27-95CD-219B01052461}"/>
              </a:ext>
            </a:extLst>
          </p:cNvPr>
          <p:cNvCxnSpPr>
            <a:cxnSpLocks/>
          </p:cNvCxnSpPr>
          <p:nvPr/>
        </p:nvCxnSpPr>
        <p:spPr bwMode="auto">
          <a:xfrm>
            <a:off x="4391998" y="5409022"/>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70" name="Freeform 8">
            <a:extLst>
              <a:ext uri="{FF2B5EF4-FFF2-40B4-BE49-F238E27FC236}">
                <a16:creationId xmlns:a16="http://schemas.microsoft.com/office/drawing/2014/main" id="{B11F7E6A-83FD-4AEE-8FB2-BACAA88B55E9}"/>
              </a:ext>
            </a:extLst>
          </p:cNvPr>
          <p:cNvSpPr>
            <a:spLocks/>
          </p:cNvSpPr>
          <p:nvPr/>
        </p:nvSpPr>
        <p:spPr bwMode="auto">
          <a:xfrm rot="10800000">
            <a:off x="3671990" y="4689013"/>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 name="円弧 2">
            <a:extLst>
              <a:ext uri="{FF2B5EF4-FFF2-40B4-BE49-F238E27FC236}">
                <a16:creationId xmlns:a16="http://schemas.microsoft.com/office/drawing/2014/main" id="{6F1D8C82-3F05-4E06-B186-6D617FA590FE}"/>
              </a:ext>
            </a:extLst>
          </p:cNvPr>
          <p:cNvSpPr/>
          <p:nvPr/>
        </p:nvSpPr>
        <p:spPr bwMode="auto">
          <a:xfrm flipV="1">
            <a:off x="3401987" y="2078985"/>
            <a:ext cx="540006" cy="360004"/>
          </a:xfrm>
          <a:prstGeom prst="arc">
            <a:avLst>
              <a:gd name="adj1" fmla="val 7110124"/>
              <a:gd name="adj2" fmla="val 3999268"/>
            </a:avLst>
          </a:pr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7" name="正方形/長方形 36">
            <a:extLst>
              <a:ext uri="{FF2B5EF4-FFF2-40B4-BE49-F238E27FC236}">
                <a16:creationId xmlns:a16="http://schemas.microsoft.com/office/drawing/2014/main" id="{9B9CDD20-6050-4C5A-BE36-3D5ABA9C2D93}"/>
              </a:ext>
            </a:extLst>
          </p:cNvPr>
          <p:cNvSpPr/>
          <p:nvPr/>
        </p:nvSpPr>
        <p:spPr bwMode="auto">
          <a:xfrm>
            <a:off x="3401987"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スケジュール</a:t>
            </a:r>
          </a:p>
        </p:txBody>
      </p:sp>
      <p:sp>
        <p:nvSpPr>
          <p:cNvPr id="38" name="正方形/長方形 37">
            <a:extLst>
              <a:ext uri="{FF2B5EF4-FFF2-40B4-BE49-F238E27FC236}">
                <a16:creationId xmlns:a16="http://schemas.microsoft.com/office/drawing/2014/main" id="{B2164A55-AFCE-4459-96C1-AAC0880AC7D3}"/>
              </a:ext>
            </a:extLst>
          </p:cNvPr>
          <p:cNvSpPr/>
          <p:nvPr/>
        </p:nvSpPr>
        <p:spPr bwMode="auto">
          <a:xfrm>
            <a:off x="3761991" y="468901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1400" dirty="0">
                <a:solidFill>
                  <a:schemeClr val="tx1">
                    <a:lumMod val="75000"/>
                    <a:lumOff val="25000"/>
                  </a:schemeClr>
                </a:solidFill>
              </a:rPr>
              <a:t>スケジュールと</a:t>
            </a:r>
            <a:br>
              <a:rPr kumimoji="1" lang="en-US" altLang="ja-JP" sz="1400" dirty="0">
                <a:solidFill>
                  <a:schemeClr val="tx1">
                    <a:lumMod val="75000"/>
                    <a:lumOff val="25000"/>
                  </a:schemeClr>
                </a:solidFill>
              </a:rPr>
            </a:br>
            <a:r>
              <a:rPr kumimoji="1" lang="ja-JP" altLang="en-US" sz="1400" dirty="0">
                <a:solidFill>
                  <a:schemeClr val="tx1">
                    <a:lumMod val="75000"/>
                    <a:lumOff val="25000"/>
                  </a:schemeClr>
                </a:solidFill>
              </a:rPr>
              <a:t>データの受け渡し</a:t>
            </a:r>
          </a:p>
        </p:txBody>
      </p:sp>
      <p:cxnSp>
        <p:nvCxnSpPr>
          <p:cNvPr id="39" name="直線矢印コネクタ 38">
            <a:extLst>
              <a:ext uri="{FF2B5EF4-FFF2-40B4-BE49-F238E27FC236}">
                <a16:creationId xmlns:a16="http://schemas.microsoft.com/office/drawing/2014/main" id="{CAC76D1C-DED1-49C9-8D4D-6DC2847EA932}"/>
              </a:ext>
            </a:extLst>
          </p:cNvPr>
          <p:cNvCxnSpPr>
            <a:cxnSpLocks/>
          </p:cNvCxnSpPr>
          <p:nvPr/>
        </p:nvCxnSpPr>
        <p:spPr bwMode="auto">
          <a:xfrm>
            <a:off x="3311986" y="4329010"/>
            <a:ext cx="0" cy="72000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1180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周波数向上がストップ</a:t>
            </a:r>
            <a:endParaRPr lang="en-US" altLang="ja-JP" dirty="0"/>
          </a:p>
        </p:txBody>
      </p:sp>
      <p:sp>
        <p:nvSpPr>
          <p:cNvPr id="3" name="テキスト プレースホルダー 2"/>
          <p:cNvSpPr>
            <a:spLocks noGrp="1"/>
          </p:cNvSpPr>
          <p:nvPr>
            <p:ph type="body" sz="quarter" idx="10"/>
          </p:nvPr>
        </p:nvSpPr>
        <p:spPr/>
        <p:txBody>
          <a:bodyPr/>
          <a:lstStyle/>
          <a:p>
            <a:r>
              <a:rPr lang="ja-JP" altLang="en-US" dirty="0"/>
              <a:t>なぜ？ → 電圧が下げられなくなったから</a:t>
            </a:r>
            <a:endParaRPr lang="en-US" altLang="ja-JP" dirty="0"/>
          </a:p>
          <a:p>
            <a:pPr lvl="1"/>
            <a:r>
              <a:rPr lang="ja-JP" altLang="en-US" dirty="0">
                <a:solidFill>
                  <a:schemeClr val="accent5"/>
                </a:solidFill>
              </a:rPr>
              <a:t>消費エネルギーの壁にぶつかった</a:t>
            </a:r>
            <a:endParaRPr lang="en-US" altLang="ja-JP" dirty="0"/>
          </a:p>
          <a:p>
            <a:r>
              <a:rPr lang="ja-JP" altLang="en-US" dirty="0"/>
              <a:t>話題：</a:t>
            </a:r>
            <a:endParaRPr lang="en-US" altLang="ja-JP" dirty="0"/>
          </a:p>
          <a:p>
            <a:pPr marL="817200" lvl="1" indent="-457200">
              <a:buFont typeface="+mj-lt"/>
              <a:buAutoNum type="arabicPeriod"/>
            </a:pPr>
            <a:r>
              <a:rPr lang="ja-JP" altLang="en-US" dirty="0"/>
              <a:t>半導体のスケーリング</a:t>
            </a:r>
            <a:endParaRPr lang="en-US" altLang="ja-JP" dirty="0"/>
          </a:p>
          <a:p>
            <a:pPr marL="817200" lvl="1" indent="-457200">
              <a:buFont typeface="+mj-lt"/>
              <a:buAutoNum type="arabicPeriod"/>
            </a:pPr>
            <a:r>
              <a:rPr lang="en-US" altLang="ja-JP" dirty="0"/>
              <a:t>CPU</a:t>
            </a:r>
            <a:r>
              <a:rPr lang="ja-JP" altLang="en-US" dirty="0"/>
              <a:t> の消費エネルギーとは何なのか</a:t>
            </a:r>
            <a:endParaRPr lang="en-US" altLang="ja-JP" dirty="0"/>
          </a:p>
          <a:p>
            <a:pPr marL="817200" lvl="1" indent="-457200">
              <a:buFont typeface="+mj-lt"/>
              <a:buAutoNum type="arabicPeriod"/>
            </a:pPr>
            <a:r>
              <a:rPr lang="ja-JP" altLang="en-US" dirty="0"/>
              <a:t>ダークシリコン問題</a:t>
            </a:r>
            <a:endParaRPr lang="en-US" altLang="ja-JP" dirty="0"/>
          </a:p>
        </p:txBody>
      </p:sp>
    </p:spTree>
    <p:extLst>
      <p:ext uri="{BB962C8B-B14F-4D97-AF65-F5344CB8AC3E}">
        <p14:creationId xmlns:p14="http://schemas.microsoft.com/office/powerpoint/2010/main" val="387416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lang="ja-JP" altLang="en-US" dirty="0"/>
              <a:t>物理レジスタ方式は，データとスケジュールを完全に分離</a:t>
            </a:r>
            <a:endParaRPr lang="en-US" altLang="ja-JP" dirty="0"/>
          </a:p>
          <a:p>
            <a:pPr lvl="1"/>
            <a:r>
              <a:rPr lang="ja-JP" altLang="en-US" dirty="0"/>
              <a:t>まずリネームをしてしまう</a:t>
            </a:r>
            <a:endParaRPr lang="en-US" altLang="ja-JP" dirty="0"/>
          </a:p>
          <a:p>
            <a:pPr lvl="1"/>
            <a:r>
              <a:rPr lang="ja-JP" altLang="en-US" dirty="0"/>
              <a:t>リネーム結果の真の依存にのみ従ってスケジュール</a:t>
            </a:r>
            <a:endParaRPr lang="en-US" altLang="ja-JP" dirty="0"/>
          </a:p>
          <a:p>
            <a:r>
              <a:rPr lang="en-US" altLang="ja-JP" dirty="0"/>
              <a:t>RS </a:t>
            </a:r>
            <a:r>
              <a:rPr lang="ja-JP" altLang="en-US" dirty="0"/>
              <a:t>方式は，</a:t>
            </a:r>
            <a:r>
              <a:rPr lang="en-US" altLang="ja-JP" dirty="0"/>
              <a:t>in-order </a:t>
            </a:r>
            <a:r>
              <a:rPr lang="ja-JP" altLang="en-US" dirty="0"/>
              <a:t>発行を行う </a:t>
            </a:r>
            <a:r>
              <a:rPr lang="en-US" altLang="ja-JP" dirty="0"/>
              <a:t>CPU </a:t>
            </a:r>
            <a:r>
              <a:rPr lang="ja-JP" altLang="en-US" dirty="0"/>
              <a:t>からの延長</a:t>
            </a:r>
            <a:endParaRPr lang="en-US" altLang="ja-JP" dirty="0"/>
          </a:p>
          <a:p>
            <a:pPr lvl="1"/>
            <a:r>
              <a:rPr lang="ja-JP" altLang="en-US" dirty="0"/>
              <a:t>論理レジスタ・ファイルを拡張して，現在待ち合わせ中の場合はそれをタグとして書いておく</a:t>
            </a:r>
            <a:endParaRPr lang="en-US" altLang="ja-JP" dirty="0"/>
          </a:p>
          <a:p>
            <a:pPr lvl="1"/>
            <a:r>
              <a:rPr lang="ja-JP" altLang="en-US" dirty="0"/>
              <a:t>実行結果の値そのものをバッファ</a:t>
            </a:r>
            <a:br>
              <a:rPr lang="en-US" altLang="ja-JP" dirty="0"/>
            </a:br>
            <a:r>
              <a:rPr lang="ja-JP" altLang="en-US" dirty="0"/>
              <a:t>（リザベーション・ステーション）で待ち合わせる</a:t>
            </a:r>
            <a:endParaRPr lang="en-US" altLang="ja-JP" dirty="0"/>
          </a:p>
          <a:p>
            <a:endParaRPr lang="en-US" altLang="ja-JP" dirty="0"/>
          </a:p>
        </p:txBody>
      </p:sp>
    </p:spTree>
    <p:extLst>
      <p:ext uri="{BB962C8B-B14F-4D97-AF65-F5344CB8AC3E}">
        <p14:creationId xmlns:p14="http://schemas.microsoft.com/office/powerpoint/2010/main" val="1162625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kumimoji="1" lang="ja-JP" altLang="en-US" dirty="0"/>
              <a:t>物理レジスタ方式</a:t>
            </a:r>
            <a:endParaRPr kumimoji="1" lang="en-US" altLang="ja-JP" dirty="0"/>
          </a:p>
          <a:p>
            <a:pPr lvl="1"/>
            <a:r>
              <a:rPr kumimoji="1" lang="ja-JP" altLang="en-US" dirty="0"/>
              <a:t>レジスタの値は単一の物理レジスタ・ファイルに格納</a:t>
            </a:r>
            <a:endParaRPr kumimoji="1" lang="en-US" altLang="ja-JP" dirty="0"/>
          </a:p>
          <a:p>
            <a:pPr lvl="1"/>
            <a:r>
              <a:rPr lang="ja-JP" altLang="en-US" dirty="0"/>
              <a:t>データはバックエンドでのみアクセス</a:t>
            </a:r>
            <a:endParaRPr kumimoji="1" lang="en-US" altLang="ja-JP" dirty="0"/>
          </a:p>
          <a:p>
            <a:r>
              <a:rPr lang="en-US" altLang="ja-JP" dirty="0"/>
              <a:t>RS </a:t>
            </a:r>
            <a:r>
              <a:rPr lang="ja-JP" altLang="en-US" dirty="0"/>
              <a:t>方式</a:t>
            </a:r>
            <a:endParaRPr lang="en-US" altLang="ja-JP" dirty="0"/>
          </a:p>
          <a:p>
            <a:pPr lvl="1"/>
            <a:r>
              <a:rPr lang="ja-JP" altLang="en-US" dirty="0"/>
              <a:t>レジスタの値は複数箇所に複製されて存在</a:t>
            </a:r>
            <a:endParaRPr lang="en-US" altLang="ja-JP" dirty="0"/>
          </a:p>
          <a:p>
            <a:pPr lvl="2"/>
            <a:r>
              <a:rPr kumimoji="1" lang="ja-JP" altLang="en-US" dirty="0"/>
              <a:t>論理</a:t>
            </a:r>
            <a:r>
              <a:rPr kumimoji="1" lang="en-US" altLang="ja-JP" dirty="0"/>
              <a:t>RF, RS, ROB</a:t>
            </a:r>
          </a:p>
          <a:p>
            <a:pPr lvl="1"/>
            <a:r>
              <a:rPr lang="ja-JP" altLang="en-US" dirty="0"/>
              <a:t>データはフロントエンドとバックエンドでアクセス</a:t>
            </a:r>
            <a:endParaRPr lang="en-US" altLang="ja-JP" dirty="0"/>
          </a:p>
        </p:txBody>
      </p:sp>
    </p:spTree>
    <p:extLst>
      <p:ext uri="{BB962C8B-B14F-4D97-AF65-F5344CB8AC3E}">
        <p14:creationId xmlns:p14="http://schemas.microsoft.com/office/powerpoint/2010/main" val="260166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A9A05-D8B7-45A4-8AA2-A541E55438B8}"/>
              </a:ext>
            </a:extLst>
          </p:cNvPr>
          <p:cNvSpPr>
            <a:spLocks noGrp="1"/>
          </p:cNvSpPr>
          <p:nvPr>
            <p:ph type="title"/>
          </p:nvPr>
        </p:nvSpPr>
        <p:spPr/>
        <p:txBody>
          <a:bodyPr/>
          <a:lstStyle/>
          <a:p>
            <a:r>
              <a:rPr kumimoji="1" lang="en-US" altLang="ja-JP" dirty="0"/>
              <a:t>OoO </a:t>
            </a:r>
            <a:r>
              <a:rPr kumimoji="1" lang="ja-JP" altLang="en-US" dirty="0"/>
              <a:t>プロセッサの変化</a:t>
            </a:r>
          </a:p>
        </p:txBody>
      </p:sp>
      <p:sp>
        <p:nvSpPr>
          <p:cNvPr id="3" name="テキスト プレースホルダー 2">
            <a:extLst>
              <a:ext uri="{FF2B5EF4-FFF2-40B4-BE49-F238E27FC236}">
                <a16:creationId xmlns:a16="http://schemas.microsoft.com/office/drawing/2014/main" id="{5CE72F85-8F8D-44A3-8BEC-48F5CDC79FE0}"/>
              </a:ext>
            </a:extLst>
          </p:cNvPr>
          <p:cNvSpPr>
            <a:spLocks noGrp="1"/>
          </p:cNvSpPr>
          <p:nvPr>
            <p:ph type="body" sz="quarter" idx="10"/>
          </p:nvPr>
        </p:nvSpPr>
        <p:spPr/>
        <p:txBody>
          <a:bodyPr/>
          <a:lstStyle/>
          <a:p>
            <a:r>
              <a:rPr kumimoji="1" lang="en-US" altLang="ja-JP" dirty="0"/>
              <a:t>RS </a:t>
            </a:r>
            <a:r>
              <a:rPr kumimoji="1" lang="ja-JP" altLang="en-US" dirty="0"/>
              <a:t>方式から物理レジスタ方式への変化</a:t>
            </a:r>
            <a:endParaRPr kumimoji="1" lang="en-US" altLang="ja-JP" dirty="0"/>
          </a:p>
          <a:p>
            <a:pPr lvl="1"/>
            <a:r>
              <a:rPr kumimoji="1" lang="ja-JP" altLang="en-US" dirty="0"/>
              <a:t>余計な値の複製や移動がなくなる</a:t>
            </a:r>
            <a:endParaRPr kumimoji="1" lang="en-US" altLang="ja-JP" dirty="0"/>
          </a:p>
          <a:p>
            <a:pPr lvl="1"/>
            <a:r>
              <a:rPr kumimoji="1" lang="ja-JP" altLang="en-US" dirty="0"/>
              <a:t>値のブロードキャストがなくなる</a:t>
            </a:r>
            <a:endParaRPr kumimoji="1" lang="en-US" altLang="ja-JP" dirty="0"/>
          </a:p>
          <a:p>
            <a:r>
              <a:rPr kumimoji="1" lang="ja-JP" altLang="en-US" dirty="0"/>
              <a:t>マトリクススケジューラの導入</a:t>
            </a:r>
            <a:endParaRPr kumimoji="1" lang="en-US" altLang="ja-JP" dirty="0"/>
          </a:p>
          <a:p>
            <a:pPr lvl="1"/>
            <a:r>
              <a:rPr kumimoji="1" lang="ja-JP" altLang="en-US" dirty="0"/>
              <a:t>物理レジスタ番号のブロードキャストがなくなる</a:t>
            </a:r>
            <a:endParaRPr kumimoji="1" lang="en-US" altLang="ja-JP" dirty="0"/>
          </a:p>
        </p:txBody>
      </p:sp>
    </p:spTree>
    <p:extLst>
      <p:ext uri="{BB962C8B-B14F-4D97-AF65-F5344CB8AC3E}">
        <p14:creationId xmlns:p14="http://schemas.microsoft.com/office/powerpoint/2010/main" val="1720971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9BD67-B1E9-473A-8099-2394BCC47374}"/>
              </a:ext>
            </a:extLst>
          </p:cNvPr>
          <p:cNvSpPr>
            <a:spLocks noGrp="1"/>
          </p:cNvSpPr>
          <p:nvPr>
            <p:ph type="title"/>
          </p:nvPr>
        </p:nvSpPr>
        <p:spPr/>
        <p:txBody>
          <a:bodyPr/>
          <a:lstStyle/>
          <a:p>
            <a:r>
              <a:rPr kumimoji="1" lang="ja-JP" altLang="en-US" dirty="0"/>
              <a:t>大昔の スーパスカラと </a:t>
            </a:r>
            <a:r>
              <a:rPr kumimoji="1" lang="en-US" altLang="ja-JP" dirty="0"/>
              <a:t>VLIW </a:t>
            </a:r>
            <a:r>
              <a:rPr kumimoji="1" lang="ja-JP" altLang="en-US" dirty="0"/>
              <a:t>との比較</a:t>
            </a:r>
          </a:p>
        </p:txBody>
      </p:sp>
      <p:sp>
        <p:nvSpPr>
          <p:cNvPr id="3" name="テキスト プレースホルダー 2">
            <a:extLst>
              <a:ext uri="{FF2B5EF4-FFF2-40B4-BE49-F238E27FC236}">
                <a16:creationId xmlns:a16="http://schemas.microsoft.com/office/drawing/2014/main" id="{FFB89A20-BACA-453B-B04C-CB72BC533709}"/>
              </a:ext>
            </a:extLst>
          </p:cNvPr>
          <p:cNvSpPr>
            <a:spLocks noGrp="1"/>
          </p:cNvSpPr>
          <p:nvPr>
            <p:ph type="body" sz="quarter" idx="10"/>
          </p:nvPr>
        </p:nvSpPr>
        <p:spPr/>
        <p:txBody>
          <a:bodyPr/>
          <a:lstStyle/>
          <a:p>
            <a:r>
              <a:rPr lang="en-US" altLang="ja-JP" dirty="0"/>
              <a:t>Tetsuya Hara et al., Performance Comparison of ILP Machines with Cycle Time Evaluation, ISCA 1996</a:t>
            </a:r>
          </a:p>
          <a:p>
            <a:pPr lvl="1"/>
            <a:r>
              <a:rPr kumimoji="1" lang="en-US" altLang="ja-JP" dirty="0"/>
              <a:t>VLIW </a:t>
            </a:r>
            <a:r>
              <a:rPr kumimoji="1" lang="ja-JP" altLang="en-US" dirty="0"/>
              <a:t>と</a:t>
            </a:r>
            <a:r>
              <a:rPr lang="en-US" altLang="ja-JP" dirty="0"/>
              <a:t> OoO </a:t>
            </a:r>
            <a:r>
              <a:rPr lang="ja-JP" altLang="en-US" dirty="0"/>
              <a:t>プロセッサ</a:t>
            </a:r>
            <a:r>
              <a:rPr kumimoji="1" lang="ja-JP" altLang="en-US" dirty="0"/>
              <a:t>の比較を行った論文</a:t>
            </a:r>
            <a:endParaRPr kumimoji="1" lang="en-US" altLang="ja-JP" dirty="0"/>
          </a:p>
          <a:p>
            <a:pPr lvl="1"/>
            <a:r>
              <a:rPr kumimoji="1" lang="en-US" altLang="ja-JP" dirty="0"/>
              <a:t>OoO </a:t>
            </a:r>
            <a:r>
              <a:rPr kumimoji="1" lang="ja-JP" altLang="en-US" dirty="0"/>
              <a:t>プロセッサは周波数低下がさけられないとしていた</a:t>
            </a:r>
            <a:endParaRPr kumimoji="1" lang="en-US" altLang="ja-JP" dirty="0"/>
          </a:p>
          <a:p>
            <a:pPr lvl="2"/>
            <a:r>
              <a:rPr kumimoji="1" lang="en-US" altLang="ja-JP" dirty="0"/>
              <a:t>RS </a:t>
            </a:r>
            <a:r>
              <a:rPr kumimoji="1" lang="ja-JP" altLang="en-US" dirty="0"/>
              <a:t>へのブロードキャストと比較による遅延が要因</a:t>
            </a:r>
            <a:endParaRPr kumimoji="1" lang="en-US" altLang="ja-JP" dirty="0"/>
          </a:p>
          <a:p>
            <a:r>
              <a:rPr kumimoji="1" lang="ja-JP" altLang="en-US" dirty="0"/>
              <a:t>しかし，その後ブロードキャストの問題は解決された</a:t>
            </a:r>
            <a:endParaRPr kumimoji="1" lang="en-US" altLang="ja-JP" dirty="0"/>
          </a:p>
          <a:p>
            <a:pPr lvl="1"/>
            <a:r>
              <a:rPr kumimoji="1" lang="ja-JP" altLang="en-US" dirty="0"/>
              <a:t>物理レジスタ方式などの採用が大きい</a:t>
            </a:r>
            <a:endParaRPr kumimoji="1" lang="en-US" altLang="ja-JP" dirty="0"/>
          </a:p>
        </p:txBody>
      </p:sp>
    </p:spTree>
    <p:extLst>
      <p:ext uri="{BB962C8B-B14F-4D97-AF65-F5344CB8AC3E}">
        <p14:creationId xmlns:p14="http://schemas.microsoft.com/office/powerpoint/2010/main" val="2513886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最近の研究</a:t>
            </a:r>
            <a:endParaRPr kumimoji="1" lang="en-US" altLang="ja-JP" sz="2000" dirty="0"/>
          </a:p>
        </p:txBody>
      </p:sp>
    </p:spTree>
    <p:extLst>
      <p:ext uri="{BB962C8B-B14F-4D97-AF65-F5344CB8AC3E}">
        <p14:creationId xmlns:p14="http://schemas.microsoft.com/office/powerpoint/2010/main" val="369767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solidFill>
                  <a:schemeClr val="accent5"/>
                </a:solidFill>
              </a:rPr>
              <a:t>最近の研究</a:t>
            </a:r>
          </a:p>
        </p:txBody>
      </p:sp>
    </p:spTree>
    <p:extLst>
      <p:ext uri="{BB962C8B-B14F-4D97-AF65-F5344CB8AC3E}">
        <p14:creationId xmlns:p14="http://schemas.microsoft.com/office/powerpoint/2010/main" val="1396942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ここ数年のトップカンファレンスに出ている研究</a:t>
            </a:r>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a:xfrm>
            <a:off x="251952" y="1088974"/>
            <a:ext cx="8640096" cy="5219751"/>
          </a:xfrm>
        </p:spPr>
        <p:txBody>
          <a:bodyPr/>
          <a:lstStyle/>
          <a:p>
            <a:r>
              <a:rPr kumimoji="1" lang="en-US" altLang="ja-JP" dirty="0"/>
              <a:t>ISCA, MICRO, HPCA, ASPLOS </a:t>
            </a:r>
            <a:r>
              <a:rPr kumimoji="1" lang="ja-JP" altLang="en-US" dirty="0"/>
              <a:t>より選択</a:t>
            </a:r>
            <a:endParaRPr kumimoji="1" lang="en-US" altLang="ja-JP" dirty="0"/>
          </a:p>
          <a:p>
            <a:pPr lvl="1"/>
            <a:r>
              <a:rPr kumimoji="1" lang="en-US" altLang="ja-JP" dirty="0"/>
              <a:t>OoO </a:t>
            </a:r>
            <a:r>
              <a:rPr kumimoji="1" lang="ja-JP" altLang="en-US" dirty="0"/>
              <a:t>プロセッサの性能向上や電力効率改善の話題</a:t>
            </a:r>
            <a:r>
              <a:rPr kumimoji="1" lang="ja-JP" altLang="en-US"/>
              <a:t>をピックアップ</a:t>
            </a:r>
            <a:endParaRPr kumimoji="1" lang="ja-JP" altLang="en-US" dirty="0"/>
          </a:p>
        </p:txBody>
      </p:sp>
    </p:spTree>
    <p:extLst>
      <p:ext uri="{BB962C8B-B14F-4D97-AF65-F5344CB8AC3E}">
        <p14:creationId xmlns:p14="http://schemas.microsoft.com/office/powerpoint/2010/main" val="20350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871819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solidFill>
                  <a:schemeClr val="accent5"/>
                </a:solidFill>
              </a:rPr>
              <a:t>クリティカルな命令への対処</a:t>
            </a:r>
            <a:endParaRPr kumimoji="1" lang="en-US" altLang="ja-JP" dirty="0">
              <a:solidFill>
                <a:schemeClr val="accent5"/>
              </a:solidFill>
            </a:endParaRPr>
          </a:p>
          <a:p>
            <a:pPr marL="817200" lvl="1" indent="-457200">
              <a:buFont typeface="+mj-lt"/>
              <a:buAutoNum type="arabicPeriod"/>
            </a:pPr>
            <a:r>
              <a:rPr kumimoji="1" lang="ja-JP" altLang="en-US" dirty="0"/>
              <a:t>値予測</a:t>
            </a:r>
            <a:endParaRPr kumimoji="1" lang="en-US" altLang="ja-JP" dirty="0"/>
          </a:p>
          <a:p>
            <a:pPr marL="817200" lvl="1" indent="-457200">
              <a:buFont typeface="+mj-lt"/>
              <a:buAutoNum type="arabicPeriod"/>
            </a:pPr>
            <a:r>
              <a:rPr kumimoji="1" lang="ja-JP" altLang="en-US" dirty="0"/>
              <a:t>分岐のプレディケートへの変換</a:t>
            </a:r>
          </a:p>
          <a:p>
            <a:pPr marL="817200" lvl="1" indent="-457200">
              <a:buFont typeface="+mj-lt"/>
              <a:buAutoNum type="arabicPeriod"/>
            </a:pPr>
            <a:r>
              <a:rPr kumimoji="1" lang="ja-JP" altLang="en-US" dirty="0"/>
              <a:t>予測ミスを意識した命令発行方法</a:t>
            </a:r>
          </a:p>
          <a:p>
            <a:pPr marL="457200" indent="-457200">
              <a:buFont typeface="+mj-lt"/>
              <a:buAutoNum type="arabicPeriod"/>
            </a:pPr>
            <a:r>
              <a:rPr kumimoji="1" lang="ja-JP" altLang="en-US" dirty="0"/>
              <a:t>キャッシュ周りのあまり着目されてこなかった部分</a:t>
            </a:r>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63783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119EF-733A-47A3-AD63-9CE1BD0DA23D}"/>
              </a:ext>
            </a:extLst>
          </p:cNvPr>
          <p:cNvSpPr>
            <a:spLocks noGrp="1"/>
          </p:cNvSpPr>
          <p:nvPr>
            <p:ph type="title"/>
          </p:nvPr>
        </p:nvSpPr>
        <p:spPr/>
        <p:txBody>
          <a:bodyPr/>
          <a:lstStyle/>
          <a:p>
            <a:r>
              <a:rPr kumimoji="1" lang="ja-JP" altLang="en-US" dirty="0"/>
              <a:t>値予測</a:t>
            </a:r>
          </a:p>
        </p:txBody>
      </p:sp>
      <p:sp>
        <p:nvSpPr>
          <p:cNvPr id="3" name="テキスト プレースホルダー 2">
            <a:extLst>
              <a:ext uri="{FF2B5EF4-FFF2-40B4-BE49-F238E27FC236}">
                <a16:creationId xmlns:a16="http://schemas.microsoft.com/office/drawing/2014/main" id="{0552A51F-F09F-46A3-A82F-3568B8297225}"/>
              </a:ext>
            </a:extLst>
          </p:cNvPr>
          <p:cNvSpPr>
            <a:spLocks noGrp="1"/>
          </p:cNvSpPr>
          <p:nvPr>
            <p:ph type="body" sz="quarter" idx="10"/>
          </p:nvPr>
        </p:nvSpPr>
        <p:spPr/>
        <p:txBody>
          <a:bodyPr/>
          <a:lstStyle/>
          <a:p>
            <a:r>
              <a:rPr lang="en-US" altLang="ja-JP" dirty="0"/>
              <a:t>Sumeet </a:t>
            </a:r>
            <a:r>
              <a:rPr lang="en-US" altLang="ja-JP" dirty="0" err="1"/>
              <a:t>Bandishte</a:t>
            </a:r>
            <a:r>
              <a:rPr lang="ja-JP" altLang="en-US" dirty="0"/>
              <a:t> </a:t>
            </a:r>
            <a:r>
              <a:rPr lang="en-US" altLang="ja-JP" dirty="0"/>
              <a:t>et</a:t>
            </a:r>
            <a:r>
              <a:rPr lang="ja-JP" altLang="en-US" dirty="0"/>
              <a:t> </a:t>
            </a:r>
            <a:r>
              <a:rPr lang="en-US" altLang="ja-JP" dirty="0"/>
              <a:t>al.,</a:t>
            </a:r>
            <a:r>
              <a:rPr lang="ja-JP" altLang="en-US" dirty="0"/>
              <a:t> </a:t>
            </a:r>
            <a:br>
              <a:rPr lang="en-US" altLang="ja-JP" dirty="0"/>
            </a:br>
            <a:r>
              <a:rPr lang="en-US" altLang="ja-JP" dirty="0"/>
              <a:t>“</a:t>
            </a:r>
            <a:r>
              <a:rPr lang="en-US" altLang="ja-JP" sz="2000" dirty="0"/>
              <a:t>Focused Value Prediction”, ISCA 2020</a:t>
            </a:r>
          </a:p>
          <a:p>
            <a:r>
              <a:rPr kumimoji="1" lang="ja-JP" altLang="en-US" dirty="0"/>
              <a:t>インテルのインドとイスラエルのチーム</a:t>
            </a:r>
          </a:p>
        </p:txBody>
      </p:sp>
    </p:spTree>
    <p:extLst>
      <p:ext uri="{BB962C8B-B14F-4D97-AF65-F5344CB8AC3E}">
        <p14:creationId xmlns:p14="http://schemas.microsoft.com/office/powerpoint/2010/main" val="425867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ムーアの法則</a:t>
            </a:r>
          </a:p>
        </p:txBody>
      </p:sp>
      <p:sp>
        <p:nvSpPr>
          <p:cNvPr id="3" name="テキスト プレースホルダー 2"/>
          <p:cNvSpPr>
            <a:spLocks noGrp="1"/>
          </p:cNvSpPr>
          <p:nvPr>
            <p:ph type="body" sz="quarter" idx="10"/>
          </p:nvPr>
        </p:nvSpPr>
        <p:spPr>
          <a:xfrm>
            <a:off x="251952" y="1088974"/>
            <a:ext cx="8640096" cy="1530017"/>
          </a:xfrm>
        </p:spPr>
        <p:txBody>
          <a:bodyPr/>
          <a:lstStyle/>
          <a:p>
            <a:r>
              <a:rPr lang="ja-JP" altLang="en-US" dirty="0"/>
              <a:t>「半導体の集積度は</a:t>
            </a:r>
            <a:r>
              <a:rPr lang="en-US" altLang="ja-JP" dirty="0"/>
              <a:t>3</a:t>
            </a:r>
            <a:r>
              <a:rPr lang="ja-JP" altLang="en-US" dirty="0"/>
              <a:t>年ごとに</a:t>
            </a:r>
            <a:r>
              <a:rPr lang="en-US" altLang="ja-JP" dirty="0"/>
              <a:t>4</a:t>
            </a:r>
            <a:r>
              <a:rPr lang="ja-JP" altLang="en-US" dirty="0"/>
              <a:t>倍になる」</a:t>
            </a:r>
            <a:endParaRPr lang="en-US" altLang="ja-JP" dirty="0"/>
          </a:p>
          <a:p>
            <a:pPr lvl="1"/>
            <a:r>
              <a:rPr lang="ja-JP" altLang="en-US" dirty="0"/>
              <a:t>トランジスタのサイズを</a:t>
            </a:r>
            <a:r>
              <a:rPr lang="en-US" altLang="ja-JP" dirty="0"/>
              <a:t>1/2</a:t>
            </a:r>
            <a:r>
              <a:rPr lang="ja-JP" altLang="en-US" dirty="0"/>
              <a:t>に縮小（</a:t>
            </a:r>
            <a:r>
              <a:rPr lang="ja-JP" altLang="en-US" dirty="0">
                <a:solidFill>
                  <a:schemeClr val="accent5"/>
                </a:solidFill>
              </a:rPr>
              <a:t>スケーリング</a:t>
            </a:r>
            <a:r>
              <a:rPr lang="ja-JP" altLang="en-US" dirty="0"/>
              <a:t>）</a:t>
            </a:r>
            <a:br>
              <a:rPr lang="en-US" altLang="ja-JP" dirty="0"/>
            </a:br>
            <a:r>
              <a:rPr lang="ja-JP" altLang="en-US" dirty="0"/>
              <a:t>面積：</a:t>
            </a:r>
            <a:r>
              <a:rPr lang="en-US" altLang="ja-JP" dirty="0"/>
              <a:t>1/2 × 1/2 = 1/4 </a:t>
            </a:r>
          </a:p>
        </p:txBody>
      </p:sp>
      <p:sp>
        <p:nvSpPr>
          <p:cNvPr id="4" name="正方形/長方形 3"/>
          <p:cNvSpPr/>
          <p:nvPr/>
        </p:nvSpPr>
        <p:spPr bwMode="auto">
          <a:xfrm>
            <a:off x="1691968"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6012016"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91968" y="2708993"/>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2708992"/>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3429000"/>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10" name="正方形/長方形 9"/>
          <p:cNvSpPr/>
          <p:nvPr/>
        </p:nvSpPr>
        <p:spPr bwMode="auto">
          <a:xfrm>
            <a:off x="601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1" name="正方形/長方形 10"/>
          <p:cNvSpPr/>
          <p:nvPr/>
        </p:nvSpPr>
        <p:spPr bwMode="auto">
          <a:xfrm>
            <a:off x="637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2" name="正方形/長方形 11"/>
          <p:cNvSpPr/>
          <p:nvPr/>
        </p:nvSpPr>
        <p:spPr bwMode="auto">
          <a:xfrm>
            <a:off x="6012015"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3" name="正方形/長方形 12"/>
          <p:cNvSpPr/>
          <p:nvPr/>
        </p:nvSpPr>
        <p:spPr bwMode="auto">
          <a:xfrm>
            <a:off x="637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4" name="正方形/長方形 13"/>
          <p:cNvSpPr/>
          <p:nvPr/>
        </p:nvSpPr>
        <p:spPr bwMode="auto">
          <a:xfrm>
            <a:off x="6012015"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5" name="正方形/長方形 14"/>
          <p:cNvSpPr/>
          <p:nvPr/>
        </p:nvSpPr>
        <p:spPr bwMode="auto">
          <a:xfrm>
            <a:off x="6372019"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6" name="正方形/長方形 15"/>
          <p:cNvSpPr/>
          <p:nvPr/>
        </p:nvSpPr>
        <p:spPr bwMode="auto">
          <a:xfrm>
            <a:off x="6012015"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7" name="正方形/長方形 16"/>
          <p:cNvSpPr/>
          <p:nvPr/>
        </p:nvSpPr>
        <p:spPr bwMode="auto">
          <a:xfrm>
            <a:off x="6372019"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8" name="正方形/長方形 17"/>
          <p:cNvSpPr/>
          <p:nvPr/>
        </p:nvSpPr>
        <p:spPr bwMode="auto">
          <a:xfrm>
            <a:off x="6732023"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9" name="正方形/長方形 18"/>
          <p:cNvSpPr/>
          <p:nvPr/>
        </p:nvSpPr>
        <p:spPr bwMode="auto">
          <a:xfrm>
            <a:off x="7092027"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0" name="正方形/長方形 19"/>
          <p:cNvSpPr/>
          <p:nvPr/>
        </p:nvSpPr>
        <p:spPr bwMode="auto">
          <a:xfrm>
            <a:off x="673202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1" name="正方形/長方形 20"/>
          <p:cNvSpPr/>
          <p:nvPr/>
        </p:nvSpPr>
        <p:spPr bwMode="auto">
          <a:xfrm>
            <a:off x="7092027"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2" name="正方形/長方形 21"/>
          <p:cNvSpPr/>
          <p:nvPr/>
        </p:nvSpPr>
        <p:spPr bwMode="auto">
          <a:xfrm>
            <a:off x="6732023"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3" name="正方形/長方形 22"/>
          <p:cNvSpPr/>
          <p:nvPr/>
        </p:nvSpPr>
        <p:spPr bwMode="auto">
          <a:xfrm>
            <a:off x="7092027"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4" name="正方形/長方形 23"/>
          <p:cNvSpPr/>
          <p:nvPr/>
        </p:nvSpPr>
        <p:spPr bwMode="auto">
          <a:xfrm>
            <a:off x="6732023"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5" name="正方形/長方形 24"/>
          <p:cNvSpPr/>
          <p:nvPr/>
        </p:nvSpPr>
        <p:spPr bwMode="auto">
          <a:xfrm>
            <a:off x="7092027"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6" name="右矢印 25"/>
          <p:cNvSpPr/>
          <p:nvPr/>
        </p:nvSpPr>
        <p:spPr bwMode="auto">
          <a:xfrm>
            <a:off x="4031994" y="3158997"/>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4121995" y="3789004"/>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3</a:t>
            </a:r>
            <a:r>
              <a:rPr kumimoji="1" lang="ja-JP" altLang="en-US" sz="2400" dirty="0">
                <a:solidFill>
                  <a:schemeClr val="tx1">
                    <a:lumMod val="65000"/>
                    <a:lumOff val="35000"/>
                  </a:schemeClr>
                </a:solidFill>
              </a:rPr>
              <a:t>年後</a:t>
            </a:r>
          </a:p>
        </p:txBody>
      </p:sp>
      <p:sp>
        <p:nvSpPr>
          <p:cNvPr id="28" name="正方形/長方形 27"/>
          <p:cNvSpPr/>
          <p:nvPr/>
        </p:nvSpPr>
        <p:spPr bwMode="auto">
          <a:xfrm>
            <a:off x="2051972"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4 </a:t>
            </a:r>
            <a:r>
              <a:rPr kumimoji="1" lang="ja-JP" altLang="en-US" sz="2000" dirty="0">
                <a:solidFill>
                  <a:schemeClr val="tx1">
                    <a:lumMod val="65000"/>
                    <a:lumOff val="35000"/>
                  </a:schemeClr>
                </a:solidFill>
              </a:rPr>
              <a:t>トランジスタ</a:t>
            </a:r>
          </a:p>
        </p:txBody>
      </p:sp>
      <p:sp>
        <p:nvSpPr>
          <p:cNvPr id="29" name="正方形/長方形 28"/>
          <p:cNvSpPr/>
          <p:nvPr/>
        </p:nvSpPr>
        <p:spPr bwMode="auto">
          <a:xfrm>
            <a:off x="6372020"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16 </a:t>
            </a:r>
            <a:r>
              <a:rPr lang="ja-JP" altLang="en-US" sz="2000" dirty="0">
                <a:solidFill>
                  <a:schemeClr val="tx1">
                    <a:lumMod val="65000"/>
                    <a:lumOff val="35000"/>
                  </a:schemeClr>
                </a:solidFill>
              </a:rPr>
              <a:t>トランジスタ</a:t>
            </a:r>
            <a:endParaRPr kumimoji="1" lang="ja-JP" altLang="en-US" sz="2000" dirty="0">
              <a:solidFill>
                <a:schemeClr val="tx1">
                  <a:lumMod val="65000"/>
                  <a:lumOff val="35000"/>
                </a:schemeClr>
              </a:solidFill>
            </a:endParaRPr>
          </a:p>
        </p:txBody>
      </p:sp>
      <p:sp>
        <p:nvSpPr>
          <p:cNvPr id="31" name="テキスト プレースホルダー 2"/>
          <p:cNvSpPr txBox="1">
            <a:spLocks/>
          </p:cNvSpPr>
          <p:nvPr/>
        </p:nvSpPr>
        <p:spPr bwMode="auto">
          <a:xfrm>
            <a:off x="341952" y="4869016"/>
            <a:ext cx="8550095"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2000" kern="0" dirty="0">
                <a:solidFill>
                  <a:schemeClr val="accent5"/>
                </a:solidFill>
              </a:rPr>
              <a:t>すごいけど，数が増えるだけなの？</a:t>
            </a:r>
            <a:endParaRPr lang="en-US" altLang="ja-JP" sz="2000" kern="0" dirty="0">
              <a:solidFill>
                <a:schemeClr val="accent5"/>
              </a:solidFill>
            </a:endParaRPr>
          </a:p>
        </p:txBody>
      </p:sp>
    </p:spTree>
    <p:extLst>
      <p:ext uri="{BB962C8B-B14F-4D97-AF65-F5344CB8AC3E}">
        <p14:creationId xmlns:p14="http://schemas.microsoft.com/office/powerpoint/2010/main" val="21523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303E3-2357-4F1A-AF86-2B2D11A11B7A}"/>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4FDF4B5-3FF3-446C-864F-B4093FBAEDC8}"/>
              </a:ext>
            </a:extLst>
          </p:cNvPr>
          <p:cNvSpPr>
            <a:spLocks noGrp="1"/>
          </p:cNvSpPr>
          <p:nvPr>
            <p:ph type="body" sz="quarter" idx="10"/>
          </p:nvPr>
        </p:nvSpPr>
        <p:spPr/>
        <p:txBody>
          <a:bodyPr/>
          <a:lstStyle/>
          <a:p>
            <a:r>
              <a:rPr kumimoji="1" lang="ja-JP" altLang="en-US" dirty="0"/>
              <a:t>値予測：</a:t>
            </a:r>
            <a:endParaRPr kumimoji="1" lang="en-US" altLang="ja-JP" dirty="0"/>
          </a:p>
          <a:p>
            <a:pPr lvl="1"/>
            <a:r>
              <a:rPr kumimoji="1" lang="ja-JP" altLang="en-US" dirty="0"/>
              <a:t>命令の演算結果を予測し，その依存先を投機的に実行</a:t>
            </a:r>
            <a:endParaRPr kumimoji="1" lang="en-US" altLang="ja-JP" dirty="0"/>
          </a:p>
          <a:p>
            <a:pPr lvl="1"/>
            <a:r>
              <a:rPr kumimoji="1" lang="ja-JP" altLang="en-US" dirty="0"/>
              <a:t>真の依存を超えて </a:t>
            </a:r>
            <a:r>
              <a:rPr kumimoji="1" lang="en-US" altLang="ja-JP" dirty="0"/>
              <a:t>OoO </a:t>
            </a:r>
            <a:r>
              <a:rPr kumimoji="1" lang="ja-JP" altLang="en-US" dirty="0"/>
              <a:t>実行を行い，性能を向上</a:t>
            </a:r>
            <a:endParaRPr kumimoji="1" lang="en-US" altLang="ja-JP" dirty="0"/>
          </a:p>
          <a:p>
            <a:r>
              <a:rPr kumimoji="1" lang="ja-JP" altLang="en-US" dirty="0"/>
              <a:t>既存のアプローチ：</a:t>
            </a:r>
            <a:endParaRPr kumimoji="1" lang="en-US" altLang="ja-JP" dirty="0"/>
          </a:p>
          <a:p>
            <a:pPr lvl="1"/>
            <a:r>
              <a:rPr kumimoji="1" lang="ja-JP" altLang="en-US" dirty="0"/>
              <a:t>とにかく予測のカバー率を増やそうとしている</a:t>
            </a:r>
            <a:endParaRPr kumimoji="1" lang="en-US" altLang="ja-JP" dirty="0"/>
          </a:p>
          <a:p>
            <a:pPr lvl="2"/>
            <a:r>
              <a:rPr kumimoji="1" lang="ja-JP" altLang="en-US" dirty="0"/>
              <a:t>色々な予測器をハイブリッドにするとか</a:t>
            </a:r>
            <a:endParaRPr kumimoji="1" lang="en-US" altLang="ja-JP" dirty="0"/>
          </a:p>
          <a:p>
            <a:pPr lvl="2"/>
            <a:r>
              <a:rPr kumimoji="1" lang="ja-JP" altLang="en-US" dirty="0"/>
              <a:t>大きなオーバーヘッドが生じる</a:t>
            </a:r>
            <a:endParaRPr kumimoji="1" lang="en-US" altLang="ja-JP" dirty="0"/>
          </a:p>
          <a:p>
            <a:pPr lvl="1"/>
            <a:r>
              <a:rPr kumimoji="1" lang="ja-JP" altLang="en-US" dirty="0"/>
              <a:t>その割に，実際には性能を向上させない</a:t>
            </a:r>
            <a:endParaRPr kumimoji="1" lang="en-US" altLang="ja-JP" dirty="0"/>
          </a:p>
          <a:p>
            <a:pPr lvl="2"/>
            <a:r>
              <a:rPr kumimoji="1" lang="ja-JP" altLang="en-US" dirty="0"/>
              <a:t>多くの場合は </a:t>
            </a:r>
            <a:r>
              <a:rPr kumimoji="1" lang="en-US" altLang="ja-JP" dirty="0"/>
              <a:t>OoO </a:t>
            </a:r>
            <a:r>
              <a:rPr kumimoji="1" lang="ja-JP" altLang="en-US" dirty="0"/>
              <a:t>実行により既に遅延が隠蔽されている</a:t>
            </a:r>
          </a:p>
        </p:txBody>
      </p:sp>
    </p:spTree>
    <p:extLst>
      <p:ext uri="{BB962C8B-B14F-4D97-AF65-F5344CB8AC3E}">
        <p14:creationId xmlns:p14="http://schemas.microsoft.com/office/powerpoint/2010/main" val="3783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92FEB-0BBE-4BB8-A127-E2ABA81BCC08}"/>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F611F0E5-B597-44A7-B949-500D60EE0685}"/>
              </a:ext>
            </a:extLst>
          </p:cNvPr>
          <p:cNvSpPr>
            <a:spLocks noGrp="1"/>
          </p:cNvSpPr>
          <p:nvPr>
            <p:ph type="body" sz="quarter" idx="10"/>
          </p:nvPr>
        </p:nvSpPr>
        <p:spPr/>
        <p:txBody>
          <a:bodyPr/>
          <a:lstStyle/>
          <a:p>
            <a:r>
              <a:rPr kumimoji="1" lang="ja-JP" altLang="en-US" dirty="0"/>
              <a:t>値予測の効果がある命令に絞って予測</a:t>
            </a:r>
            <a:endParaRPr kumimoji="1" lang="en-US" altLang="ja-JP" dirty="0"/>
          </a:p>
          <a:p>
            <a:pPr lvl="1"/>
            <a:r>
              <a:rPr lang="en-US" altLang="ja-JP" dirty="0"/>
              <a:t>OoO </a:t>
            </a:r>
            <a:r>
              <a:rPr lang="ja-JP" altLang="en-US" dirty="0"/>
              <a:t>プロセッサでボトルネックになる命令のみに焦点を絞る</a:t>
            </a:r>
            <a:endParaRPr lang="en-US" altLang="ja-JP" dirty="0"/>
          </a:p>
          <a:p>
            <a:pPr lvl="2"/>
            <a:r>
              <a:rPr lang="ja-JP" altLang="en-US" dirty="0"/>
              <a:t>クリティカル・パス上の，特定のクリティカル命令に絞る</a:t>
            </a:r>
            <a:endParaRPr lang="en-US" altLang="ja-JP" dirty="0"/>
          </a:p>
          <a:p>
            <a:pPr lvl="2"/>
            <a:r>
              <a:rPr lang="en-US" altLang="ja-JP" dirty="0"/>
              <a:t>LLC </a:t>
            </a:r>
            <a:r>
              <a:rPr lang="ja-JP" altLang="en-US" dirty="0"/>
              <a:t>ミスを起こす命令の先祖など</a:t>
            </a:r>
            <a:endParaRPr lang="en-US" altLang="ja-JP" dirty="0"/>
          </a:p>
          <a:p>
            <a:pPr lvl="2"/>
            <a:endParaRPr lang="en-US" altLang="ja-JP" dirty="0"/>
          </a:p>
          <a:p>
            <a:pPr lvl="1"/>
            <a:r>
              <a:rPr lang="ja-JP" altLang="en-US" dirty="0"/>
              <a:t>同じアドレスへのストア → ロードを検出して予測</a:t>
            </a:r>
            <a:endParaRPr lang="en-US" altLang="ja-JP" dirty="0"/>
          </a:p>
          <a:p>
            <a:pPr lvl="2"/>
            <a:r>
              <a:rPr lang="ja-JP" altLang="en-US" dirty="0"/>
              <a:t>メモリ・リネーミングの一種</a:t>
            </a:r>
            <a:endParaRPr lang="en-US" altLang="ja-JP" dirty="0"/>
          </a:p>
        </p:txBody>
      </p:sp>
    </p:spTree>
    <p:extLst>
      <p:ext uri="{BB962C8B-B14F-4D97-AF65-F5344CB8AC3E}">
        <p14:creationId xmlns:p14="http://schemas.microsoft.com/office/powerpoint/2010/main" val="305367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64558"/>
            <a:ext cx="4476557" cy="2447548"/>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ctr"/>
          <a:lstStyle/>
          <a:p>
            <a:r>
              <a:rPr kumimoji="1" lang="ja-JP" altLang="en-US" dirty="0"/>
              <a:t>クリティカル・パスの </a:t>
            </a:r>
            <a:r>
              <a:rPr kumimoji="1" lang="en-US" altLang="ja-JP" dirty="0"/>
              <a:t>root</a:t>
            </a:r>
            <a:r>
              <a:rPr kumimoji="1" lang="ja-JP" altLang="en-US" dirty="0"/>
              <a:t>（図の「</a:t>
            </a:r>
            <a:r>
              <a:rPr kumimoji="1" lang="en-US" altLang="ja-JP" dirty="0"/>
              <a:t>M</a:t>
            </a:r>
            <a:r>
              <a:rPr kumimoji="1" lang="ja-JP" altLang="en-US" dirty="0"/>
              <a:t>」）となっている命令の検出</a:t>
            </a:r>
            <a:endParaRPr kumimoji="1" lang="en-US" altLang="ja-JP" dirty="0"/>
          </a:p>
          <a:p>
            <a:pPr lvl="1"/>
            <a:r>
              <a:rPr kumimoji="1" lang="ja-JP" altLang="en-US" dirty="0"/>
              <a:t>実行時に </a:t>
            </a:r>
            <a:r>
              <a:rPr kumimoji="1" lang="en-US" altLang="ja-JP" dirty="0"/>
              <a:t>ROB </a:t>
            </a:r>
            <a:r>
              <a:rPr kumimoji="1" lang="ja-JP" altLang="en-US" dirty="0"/>
              <a:t>の末尾付近にいるかどうかをチェック</a:t>
            </a:r>
            <a:endParaRPr kumimoji="1" lang="en-US" altLang="ja-JP" dirty="0"/>
          </a:p>
          <a:p>
            <a:pPr lvl="2"/>
            <a:r>
              <a:rPr kumimoji="1" lang="ja-JP" altLang="en-US" dirty="0"/>
              <a:t>末尾にいる </a:t>
            </a:r>
            <a:r>
              <a:rPr kumimoji="1" lang="en-US" altLang="ja-JP" dirty="0"/>
              <a:t>= ROB </a:t>
            </a:r>
            <a:r>
              <a:rPr kumimoji="1" lang="ja-JP" altLang="en-US" dirty="0"/>
              <a:t>フルでストールを発生させている</a:t>
            </a:r>
            <a:endParaRPr kumimoji="1" lang="en-US" altLang="ja-JP" dirty="0"/>
          </a:p>
          <a:p>
            <a:pPr lvl="1"/>
            <a:r>
              <a:rPr kumimoji="1" lang="ja-JP" altLang="en-US" dirty="0"/>
              <a:t>末尾にいることが多い場合，クリティカル・パスの </a:t>
            </a:r>
            <a:r>
              <a:rPr kumimoji="1" lang="en-US" altLang="ja-JP" dirty="0"/>
              <a:t>root </a:t>
            </a:r>
            <a:r>
              <a:rPr kumimoji="1" lang="ja-JP" altLang="en-US" dirty="0"/>
              <a:t>と判定</a:t>
            </a:r>
            <a:endParaRPr kumimoji="1" lang="en-US" altLang="ja-JP" dirty="0"/>
          </a:p>
        </p:txBody>
      </p:sp>
    </p:spTree>
    <p:extLst>
      <p:ext uri="{BB962C8B-B14F-4D97-AF65-F5344CB8AC3E}">
        <p14:creationId xmlns:p14="http://schemas.microsoft.com/office/powerpoint/2010/main" val="1690469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561" y="4149008"/>
            <a:ext cx="4504996" cy="2463097"/>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t"/>
          <a:lstStyle/>
          <a:p>
            <a:r>
              <a:rPr lang="en-US" altLang="ja-JP" dirty="0"/>
              <a:t>root </a:t>
            </a:r>
            <a:r>
              <a:rPr lang="ja-JP" altLang="en-US" dirty="0"/>
              <a:t>の依存元を辿り，値予測可能かどうかを判定</a:t>
            </a:r>
            <a:endParaRPr lang="en-US" altLang="ja-JP" dirty="0"/>
          </a:p>
          <a:p>
            <a:pPr lvl="1"/>
            <a:r>
              <a:rPr lang="en-US" altLang="ja-JP" dirty="0"/>
              <a:t>RMT </a:t>
            </a:r>
            <a:r>
              <a:rPr lang="ja-JP" altLang="en-US" dirty="0"/>
              <a:t>を拡張し，各レジスタの値を生成した命令の </a:t>
            </a:r>
            <a:r>
              <a:rPr lang="en-US" altLang="ja-JP" dirty="0"/>
              <a:t>PC </a:t>
            </a:r>
            <a:r>
              <a:rPr lang="ja-JP" altLang="en-US" dirty="0"/>
              <a:t>を記録</a:t>
            </a:r>
            <a:endParaRPr lang="en-US" altLang="ja-JP" dirty="0"/>
          </a:p>
          <a:p>
            <a:pPr lvl="1"/>
            <a:r>
              <a:rPr kumimoji="1" lang="ja-JP" altLang="en-US" dirty="0"/>
              <a:t>先祖の </a:t>
            </a:r>
            <a:r>
              <a:rPr kumimoji="1" lang="en-US" altLang="ja-JP" dirty="0"/>
              <a:t>PC </a:t>
            </a:r>
            <a:r>
              <a:rPr kumimoji="1" lang="ja-JP" altLang="en-US" dirty="0"/>
              <a:t>が値予測可能かどうかを予測してみて判定</a:t>
            </a:r>
            <a:endParaRPr kumimoji="1" lang="en-US" altLang="ja-JP" dirty="0"/>
          </a:p>
          <a:p>
            <a:pPr lvl="2"/>
            <a:r>
              <a:rPr kumimoji="1" lang="ja-JP" altLang="en-US" dirty="0"/>
              <a:t>予測不能な場合，その先祖をさらに遡る</a:t>
            </a:r>
            <a:endParaRPr kumimoji="1" lang="en-US" altLang="ja-JP" dirty="0"/>
          </a:p>
          <a:p>
            <a:pPr lvl="1"/>
            <a:r>
              <a:rPr kumimoji="1" lang="ja-JP" altLang="en-US" dirty="0"/>
              <a:t>別途，メモリを介した依存もおいかける</a:t>
            </a:r>
            <a:endParaRPr kumimoji="1" lang="en-US" altLang="ja-JP" dirty="0"/>
          </a:p>
          <a:p>
            <a:r>
              <a:rPr kumimoji="1" lang="ja-JP" altLang="en-US" dirty="0"/>
              <a:t>予測そのものは </a:t>
            </a:r>
            <a:r>
              <a:rPr kumimoji="1" lang="en-US" altLang="ja-JP" dirty="0"/>
              <a:t>last value </a:t>
            </a:r>
            <a:r>
              <a:rPr kumimoji="1" lang="ja-JP" altLang="en-US" dirty="0"/>
              <a:t>予測と</a:t>
            </a:r>
            <a:br>
              <a:rPr kumimoji="1" lang="en-US" altLang="ja-JP" dirty="0"/>
            </a:br>
            <a:r>
              <a:rPr kumimoji="1" lang="ja-JP" altLang="en-US" dirty="0"/>
              <a:t>分岐履歴を使った </a:t>
            </a:r>
            <a:r>
              <a:rPr kumimoji="1" lang="en-US" altLang="ja-JP" dirty="0"/>
              <a:t>context last value </a:t>
            </a:r>
            <a:r>
              <a:rPr kumimoji="1" lang="ja-JP" altLang="en-US" dirty="0"/>
              <a:t>予測で行う</a:t>
            </a:r>
            <a:endParaRPr kumimoji="1" lang="en-US" altLang="ja-JP" dirty="0"/>
          </a:p>
          <a:p>
            <a:pPr lvl="1"/>
            <a:r>
              <a:rPr kumimoji="1" lang="ja-JP" altLang="en-US" dirty="0"/>
              <a:t>予測はロード命令のみ行う？</a:t>
            </a:r>
          </a:p>
        </p:txBody>
      </p:sp>
    </p:spTree>
    <p:extLst>
      <p:ext uri="{BB962C8B-B14F-4D97-AF65-F5344CB8AC3E}">
        <p14:creationId xmlns:p14="http://schemas.microsoft.com/office/powerpoint/2010/main" val="164913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04B9E-4ACE-4447-9AF0-5E0567CD6686}"/>
              </a:ext>
            </a:extLst>
          </p:cNvPr>
          <p:cNvSpPr>
            <a:spLocks noGrp="1"/>
          </p:cNvSpPr>
          <p:nvPr>
            <p:ph type="title"/>
          </p:nvPr>
        </p:nvSpPr>
        <p:spPr/>
        <p:txBody>
          <a:bodyPr/>
          <a:lstStyle/>
          <a:p>
            <a:r>
              <a:rPr kumimoji="1" lang="ja-JP" altLang="en-US" sz="2400" dirty="0"/>
              <a:t>評価：性能向上とカバレッジ（ロード命令の予測率）</a:t>
            </a:r>
          </a:p>
        </p:txBody>
      </p:sp>
      <p:sp>
        <p:nvSpPr>
          <p:cNvPr id="3" name="テキスト プレースホルダー 2">
            <a:extLst>
              <a:ext uri="{FF2B5EF4-FFF2-40B4-BE49-F238E27FC236}">
                <a16:creationId xmlns:a16="http://schemas.microsoft.com/office/drawing/2014/main" id="{2EDFC7EF-F1A9-4D87-BDFB-E6B68813B84D}"/>
              </a:ext>
            </a:extLst>
          </p:cNvPr>
          <p:cNvSpPr>
            <a:spLocks noGrp="1"/>
          </p:cNvSpPr>
          <p:nvPr>
            <p:ph type="body" sz="quarter" idx="10"/>
          </p:nvPr>
        </p:nvSpPr>
        <p:spPr>
          <a:xfrm>
            <a:off x="71950" y="4779015"/>
            <a:ext cx="8820098" cy="1529710"/>
          </a:xfrm>
        </p:spPr>
        <p:txBody>
          <a:bodyPr/>
          <a:lstStyle/>
          <a:p>
            <a:pPr lvl="1"/>
            <a:r>
              <a:rPr kumimoji="1" lang="en-US" altLang="ja-JP" sz="1800" dirty="0"/>
              <a:t>1.2KB </a:t>
            </a:r>
            <a:r>
              <a:rPr kumimoji="1" lang="ja-JP" altLang="en-US" sz="1800" dirty="0"/>
              <a:t>の追加回路のみで実現</a:t>
            </a:r>
            <a:endParaRPr kumimoji="1" lang="en-US" altLang="ja-JP" sz="1800" dirty="0"/>
          </a:p>
          <a:p>
            <a:pPr lvl="1"/>
            <a:r>
              <a:rPr lang="ja-JP" altLang="en-US" sz="1800" dirty="0"/>
              <a:t>図左）ベースライン（</a:t>
            </a:r>
            <a:r>
              <a:rPr lang="en-US" altLang="ja-JP" sz="1800" dirty="0"/>
              <a:t>Skylake</a:t>
            </a:r>
            <a:r>
              <a:rPr lang="ja-JP" altLang="en-US" sz="1800" dirty="0"/>
              <a:t>）に対して </a:t>
            </a:r>
            <a:r>
              <a:rPr lang="en-US" altLang="ja-JP" sz="1800" dirty="0"/>
              <a:t>3.3% </a:t>
            </a:r>
            <a:r>
              <a:rPr lang="ja-JP" altLang="en-US" sz="1800" dirty="0"/>
              <a:t>性能向上</a:t>
            </a:r>
            <a:endParaRPr lang="en-US" altLang="ja-JP" sz="1800" dirty="0"/>
          </a:p>
          <a:p>
            <a:pPr lvl="1"/>
            <a:r>
              <a:rPr lang="ja-JP" altLang="en-US" sz="1800" dirty="0"/>
              <a:t>図右）</a:t>
            </a:r>
            <a:r>
              <a:rPr kumimoji="1" lang="ja-JP" altLang="en-US" sz="1800" dirty="0"/>
              <a:t>将来現れるだろう幅などを倍にしたプロセッサでは </a:t>
            </a:r>
            <a:r>
              <a:rPr kumimoji="1" lang="en-US" altLang="ja-JP" sz="1800" dirty="0"/>
              <a:t>8.6% </a:t>
            </a:r>
            <a:r>
              <a:rPr kumimoji="1" lang="ja-JP" altLang="en-US" sz="1800" dirty="0"/>
              <a:t>性能向上</a:t>
            </a:r>
            <a:endParaRPr kumimoji="1" lang="en-US" altLang="ja-JP" sz="1800" dirty="0"/>
          </a:p>
          <a:p>
            <a:pPr lvl="2"/>
            <a:r>
              <a:rPr kumimoji="1" lang="ja-JP" altLang="en-US" sz="1800" dirty="0"/>
              <a:t>クリティカル・パスの命令の影響がよりあらわになる</a:t>
            </a:r>
          </a:p>
        </p:txBody>
      </p:sp>
      <p:pic>
        <p:nvPicPr>
          <p:cNvPr id="9" name="図 8">
            <a:extLst>
              <a:ext uri="{FF2B5EF4-FFF2-40B4-BE49-F238E27FC236}">
                <a16:creationId xmlns:a16="http://schemas.microsoft.com/office/drawing/2014/main" id="{25FFC614-6BCB-47F0-A132-859C4C92A554}"/>
              </a:ext>
            </a:extLst>
          </p:cNvPr>
          <p:cNvPicPr>
            <a:picLocks noChangeAspect="1"/>
          </p:cNvPicPr>
          <p:nvPr/>
        </p:nvPicPr>
        <p:blipFill>
          <a:blip r:embed="rId2"/>
          <a:stretch>
            <a:fillRect/>
          </a:stretch>
        </p:blipFill>
        <p:spPr>
          <a:xfrm>
            <a:off x="341953" y="1088974"/>
            <a:ext cx="4107074" cy="3510039"/>
          </a:xfrm>
          <a:prstGeom prst="rect">
            <a:avLst/>
          </a:prstGeom>
        </p:spPr>
      </p:pic>
      <p:pic>
        <p:nvPicPr>
          <p:cNvPr id="11" name="図 10">
            <a:extLst>
              <a:ext uri="{FF2B5EF4-FFF2-40B4-BE49-F238E27FC236}">
                <a16:creationId xmlns:a16="http://schemas.microsoft.com/office/drawing/2014/main" id="{7060B547-3BC8-4A10-BD7D-B513376FDA4F}"/>
              </a:ext>
            </a:extLst>
          </p:cNvPr>
          <p:cNvPicPr>
            <a:picLocks noChangeAspect="1"/>
          </p:cNvPicPr>
          <p:nvPr/>
        </p:nvPicPr>
        <p:blipFill>
          <a:blip r:embed="rId3"/>
          <a:stretch>
            <a:fillRect/>
          </a:stretch>
        </p:blipFill>
        <p:spPr>
          <a:xfrm>
            <a:off x="4457448" y="1088974"/>
            <a:ext cx="4686552" cy="3510039"/>
          </a:xfrm>
          <a:prstGeom prst="rect">
            <a:avLst/>
          </a:prstGeom>
        </p:spPr>
      </p:pic>
    </p:spTree>
    <p:extLst>
      <p:ext uri="{BB962C8B-B14F-4D97-AF65-F5344CB8AC3E}">
        <p14:creationId xmlns:p14="http://schemas.microsoft.com/office/powerpoint/2010/main" val="3752222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C81D1-070F-4FFE-BD4A-1FB52699B232}"/>
              </a:ext>
            </a:extLst>
          </p:cNvPr>
          <p:cNvSpPr>
            <a:spLocks noGrp="1"/>
          </p:cNvSpPr>
          <p:nvPr>
            <p:ph type="title"/>
          </p:nvPr>
        </p:nvSpPr>
        <p:spPr/>
        <p:txBody>
          <a:bodyPr/>
          <a:lstStyle/>
          <a:p>
            <a:r>
              <a:rPr kumimoji="1" lang="ja-JP" altLang="en-US" dirty="0"/>
              <a:t>分岐のプレディケートへの変換</a:t>
            </a:r>
          </a:p>
        </p:txBody>
      </p:sp>
      <p:sp>
        <p:nvSpPr>
          <p:cNvPr id="3" name="テキスト プレースホルダー 2">
            <a:extLst>
              <a:ext uri="{FF2B5EF4-FFF2-40B4-BE49-F238E27FC236}">
                <a16:creationId xmlns:a16="http://schemas.microsoft.com/office/drawing/2014/main" id="{EBEA1070-6F9A-4112-9FFD-334B768C812B}"/>
              </a:ext>
            </a:extLst>
          </p:cNvPr>
          <p:cNvSpPr>
            <a:spLocks noGrp="1"/>
          </p:cNvSpPr>
          <p:nvPr>
            <p:ph type="body" sz="quarter" idx="10"/>
          </p:nvPr>
        </p:nvSpPr>
        <p:spPr/>
        <p:txBody>
          <a:bodyPr/>
          <a:lstStyle/>
          <a:p>
            <a:r>
              <a:rPr kumimoji="1" lang="en-US" altLang="ja-JP" dirty="0"/>
              <a:t>Adarsh Chauhan et al., </a:t>
            </a:r>
            <a:br>
              <a:rPr kumimoji="1" lang="en-US" altLang="ja-JP" dirty="0"/>
            </a:br>
            <a:r>
              <a:rPr kumimoji="1" lang="en-US" altLang="ja-JP" dirty="0"/>
              <a:t>"Auto-Predication of Critical Branches“, ISCA 2020</a:t>
            </a:r>
          </a:p>
          <a:p>
            <a:r>
              <a:rPr kumimoji="1" lang="ja-JP" altLang="en-US" dirty="0"/>
              <a:t>インテルのインドとイスラエルのチーム</a:t>
            </a:r>
          </a:p>
        </p:txBody>
      </p:sp>
    </p:spTree>
    <p:extLst>
      <p:ext uri="{BB962C8B-B14F-4D97-AF65-F5344CB8AC3E}">
        <p14:creationId xmlns:p14="http://schemas.microsoft.com/office/powerpoint/2010/main" val="2488817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701957" y="1088974"/>
            <a:ext cx="8280092" cy="2520028"/>
          </a:xfrm>
        </p:spPr>
        <p:txBody>
          <a:bodyPr anchor="t"/>
          <a:lstStyle/>
          <a:p>
            <a:r>
              <a:rPr kumimoji="1" lang="ja-JP" altLang="en-US" dirty="0"/>
              <a:t>分岐予測器が大きく発展</a:t>
            </a:r>
            <a:endParaRPr kumimoji="1" lang="en-US" altLang="ja-JP" dirty="0"/>
          </a:p>
          <a:p>
            <a:pPr lvl="1"/>
            <a:r>
              <a:rPr kumimoji="1" lang="ja-JP" altLang="en-US" dirty="0"/>
              <a:t>パーセプトロン予測器，</a:t>
            </a:r>
            <a:r>
              <a:rPr kumimoji="1" lang="en-US" altLang="ja-JP" dirty="0"/>
              <a:t>TAGE </a:t>
            </a:r>
            <a:r>
              <a:rPr kumimoji="1" lang="ja-JP" altLang="en-US" dirty="0"/>
              <a:t>予測器</a:t>
            </a:r>
            <a:endParaRPr kumimoji="1" lang="en-US" altLang="ja-JP" dirty="0"/>
          </a:p>
          <a:p>
            <a:r>
              <a:rPr kumimoji="1" lang="ja-JP" altLang="en-US" dirty="0"/>
              <a:t>しかし，どうしても予測困難な分岐</a:t>
            </a:r>
            <a:r>
              <a:rPr lang="ja-JP" altLang="en-US" dirty="0"/>
              <a:t>は存在</a:t>
            </a:r>
            <a:endParaRPr lang="en-US" altLang="ja-JP" dirty="0"/>
          </a:p>
          <a:p>
            <a:pPr lvl="1"/>
            <a:r>
              <a:rPr kumimoji="1" lang="ja-JP" altLang="en-US" dirty="0"/>
              <a:t>過去の履歴と相関のないものは本質的に予測不能</a:t>
            </a:r>
            <a:endParaRPr kumimoji="1" lang="en-US" altLang="ja-JP" dirty="0"/>
          </a:p>
          <a:p>
            <a:r>
              <a:rPr kumimoji="1" lang="ja-JP" altLang="en-US" dirty="0"/>
              <a:t>プロセッサの性能を大きく制限</a:t>
            </a:r>
            <a:endParaRPr kumimoji="1" lang="en-US" altLang="ja-JP" dirty="0"/>
          </a:p>
          <a:p>
            <a:pPr lvl="1"/>
            <a:r>
              <a:rPr kumimoji="1" lang="ja-JP" altLang="en-US" dirty="0"/>
              <a:t>特に深さや幅が増すほど</a:t>
            </a:r>
            <a:br>
              <a:rPr kumimoji="1" lang="en-US" altLang="ja-JP" dirty="0"/>
            </a:br>
            <a:r>
              <a:rPr kumimoji="1" lang="ja-JP" altLang="en-US" dirty="0"/>
              <a:t>影響が大きくなる</a:t>
            </a:r>
            <a:endParaRPr kumimoji="1" lang="en-US" altLang="ja-JP" dirty="0"/>
          </a:p>
          <a:p>
            <a:pPr lvl="1"/>
            <a:r>
              <a:rPr kumimoji="1" lang="en-US" altLang="ja-JP" dirty="0"/>
              <a:t>Baseline </a:t>
            </a:r>
            <a:r>
              <a:rPr kumimoji="1" lang="ja-JP" altLang="en-US" dirty="0"/>
              <a:t>は </a:t>
            </a:r>
            <a:r>
              <a:rPr kumimoji="1" lang="en-US" altLang="ja-JP" dirty="0"/>
              <a:t>Intel Skylake</a:t>
            </a:r>
            <a:endParaRPr kumimoji="1" lang="ja-JP" altLang="en-US" dirty="0"/>
          </a:p>
        </p:txBody>
      </p:sp>
      <p:pic>
        <p:nvPicPr>
          <p:cNvPr id="4" name="図 3" descr="座る, テーブル が含まれている画像&#10;&#10;自動的に生成された説明">
            <a:extLst>
              <a:ext uri="{FF2B5EF4-FFF2-40B4-BE49-F238E27FC236}">
                <a16:creationId xmlns:a16="http://schemas.microsoft.com/office/drawing/2014/main" id="{2EEF2064-B3FB-4598-8DD5-F821EE6B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650" y="3629006"/>
            <a:ext cx="4224350" cy="3192661"/>
          </a:xfrm>
          <a:prstGeom prst="rect">
            <a:avLst/>
          </a:prstGeom>
        </p:spPr>
      </p:pic>
    </p:spTree>
    <p:extLst>
      <p:ext uri="{BB962C8B-B14F-4D97-AF65-F5344CB8AC3E}">
        <p14:creationId xmlns:p14="http://schemas.microsoft.com/office/powerpoint/2010/main" val="32922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611956" y="1088974"/>
            <a:ext cx="8280092" cy="1620018"/>
          </a:xfrm>
        </p:spPr>
        <p:txBody>
          <a:bodyPr/>
          <a:lstStyle/>
          <a:p>
            <a:r>
              <a:rPr kumimoji="1" lang="ja-JP" altLang="en-US" dirty="0"/>
              <a:t>アプローチ：</a:t>
            </a:r>
            <a:endParaRPr kumimoji="1" lang="en-US" altLang="ja-JP" dirty="0"/>
          </a:p>
          <a:p>
            <a:pPr lvl="1"/>
            <a:r>
              <a:rPr kumimoji="1" lang="ja-JP" altLang="en-US" dirty="0"/>
              <a:t>ハードウェアで動的にプレディケート実行に変換</a:t>
            </a:r>
            <a:endParaRPr kumimoji="1" lang="en-US" altLang="ja-JP" dirty="0"/>
          </a:p>
          <a:p>
            <a:pPr lvl="1"/>
            <a:r>
              <a:rPr kumimoji="1" lang="en-US" altLang="ja-JP" dirty="0"/>
              <a:t>IBM POWER8 </a:t>
            </a:r>
            <a:r>
              <a:rPr kumimoji="1" lang="ja-JP" altLang="en-US" dirty="0"/>
              <a:t>には既に簡単なものが搭載</a:t>
            </a:r>
            <a:endParaRPr kumimoji="1" lang="en-US" altLang="ja-JP" dirty="0"/>
          </a:p>
        </p:txBody>
      </p:sp>
      <p:sp>
        <p:nvSpPr>
          <p:cNvPr id="5" name="矢印: 右 4">
            <a:extLst>
              <a:ext uri="{FF2B5EF4-FFF2-40B4-BE49-F238E27FC236}">
                <a16:creationId xmlns:a16="http://schemas.microsoft.com/office/drawing/2014/main" id="{376EF8B8-CBAD-4145-A606-84B2A4B70DB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99ADF24-6053-464E-9D19-56C471E8EA5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7" name="テキスト ボックス 6">
            <a:extLst>
              <a:ext uri="{FF2B5EF4-FFF2-40B4-BE49-F238E27FC236}">
                <a16:creationId xmlns:a16="http://schemas.microsoft.com/office/drawing/2014/main" id="{242E0BAD-B3A9-4887-8A81-01B9BF64129C}"/>
              </a:ext>
            </a:extLst>
          </p:cNvPr>
          <p:cNvSpPr txBox="1"/>
          <p:nvPr/>
        </p:nvSpPr>
        <p:spPr>
          <a:xfrm>
            <a:off x="3041983" y="3068996"/>
            <a:ext cx="2441694" cy="1631216"/>
          </a:xfrm>
          <a:prstGeom prst="rect">
            <a:avLst/>
          </a:prstGeom>
          <a:noFill/>
        </p:spPr>
        <p:txBody>
          <a:bodyPr wrap="none" rtlCol="0">
            <a:spAutoFit/>
          </a:bodyPr>
          <a:lstStyle/>
          <a:p>
            <a:r>
              <a:rPr kumimoji="1" lang="en-US" altLang="ja-JP" sz="2000" dirty="0">
                <a:solidFill>
                  <a:schemeClr val="tx1">
                    <a:lumMod val="75000"/>
                    <a:lumOff val="25000"/>
                  </a:schemeClr>
                </a:solidFill>
                <a:latin typeface="Consolas" panose="020B0609020204030204" pitchFamily="49" charset="0"/>
              </a:rPr>
              <a:t>if (r1) {</a:t>
            </a:r>
          </a:p>
          <a:p>
            <a:r>
              <a:rPr kumimoji="1" lang="en-US" altLang="ja-JP" sz="2000" dirty="0">
                <a:solidFill>
                  <a:schemeClr val="tx1">
                    <a:lumMod val="75000"/>
                    <a:lumOff val="25000"/>
                  </a:schemeClr>
                </a:solidFill>
                <a:latin typeface="Consolas" panose="020B0609020204030204" pitchFamily="49" charset="0"/>
              </a:rPr>
              <a:t>    r2 = r3 - r4</a:t>
            </a:r>
          </a:p>
          <a:p>
            <a:r>
              <a:rPr lang="en-US" altLang="ja-JP" sz="2000" dirty="0">
                <a:solidFill>
                  <a:schemeClr val="tx1">
                    <a:lumMod val="75000"/>
                    <a:lumOff val="25000"/>
                  </a:schemeClr>
                </a:solidFill>
                <a:latin typeface="Consolas" panose="020B0609020204030204" pitchFamily="49" charset="0"/>
              </a:rPr>
              <a:t>} else {</a:t>
            </a:r>
          </a:p>
          <a:p>
            <a:r>
              <a:rPr kumimoji="1" lang="en-US" altLang="ja-JP" sz="2000" dirty="0">
                <a:solidFill>
                  <a:schemeClr val="tx1">
                    <a:lumMod val="75000"/>
                    <a:lumOff val="25000"/>
                  </a:schemeClr>
                </a:solidFill>
                <a:latin typeface="Consolas" panose="020B0609020204030204" pitchFamily="49" charset="0"/>
              </a:rPr>
              <a:t>    r2 = r3 </a:t>
            </a:r>
            <a:r>
              <a:rPr lang="en-US" altLang="ja-JP" sz="2000" dirty="0">
                <a:solidFill>
                  <a:schemeClr val="tx1">
                    <a:lumMod val="75000"/>
                    <a:lumOff val="25000"/>
                  </a:schemeClr>
                </a:solidFill>
                <a:latin typeface="Consolas" panose="020B0609020204030204" pitchFamily="49" charset="0"/>
              </a:rPr>
              <a:t>+</a:t>
            </a:r>
            <a:r>
              <a:rPr kumimoji="1" lang="en-US" altLang="ja-JP" sz="2000" dirty="0">
                <a:solidFill>
                  <a:schemeClr val="tx1">
                    <a:lumMod val="75000"/>
                    <a:lumOff val="25000"/>
                  </a:schemeClr>
                </a:solidFill>
                <a:latin typeface="Consolas" panose="020B0609020204030204" pitchFamily="49" charset="0"/>
              </a:rPr>
              <a:t> r4</a:t>
            </a:r>
          </a:p>
          <a:p>
            <a:r>
              <a:rPr lang="en-US" altLang="ja-JP" sz="2000" dirty="0">
                <a:solidFill>
                  <a:schemeClr val="tx1">
                    <a:lumMod val="75000"/>
                    <a:lumOff val="25000"/>
                  </a:schemeClr>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985CB16B-398A-4B83-825E-3743F9046DF9}"/>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769617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963B1-33F2-420F-9B7A-B92FC8074C51}"/>
              </a:ext>
            </a:extLst>
          </p:cNvPr>
          <p:cNvSpPr>
            <a:spLocks noGrp="1"/>
          </p:cNvSpPr>
          <p:nvPr>
            <p:ph type="title"/>
          </p:nvPr>
        </p:nvSpPr>
        <p:spPr/>
        <p:txBody>
          <a:bodyPr/>
          <a:lstStyle/>
          <a:p>
            <a:r>
              <a:rPr kumimoji="1" lang="ja-JP" altLang="en-US" dirty="0"/>
              <a:t>動的な変換の方法</a:t>
            </a:r>
          </a:p>
        </p:txBody>
      </p:sp>
      <p:sp>
        <p:nvSpPr>
          <p:cNvPr id="3" name="スライド番号プレースホルダー 2">
            <a:extLst>
              <a:ext uri="{FF2B5EF4-FFF2-40B4-BE49-F238E27FC236}">
                <a16:creationId xmlns:a16="http://schemas.microsoft.com/office/drawing/2014/main" id="{D9F9086F-632E-4839-82CF-A0BC59B41BC5}"/>
              </a:ext>
            </a:extLst>
          </p:cNvPr>
          <p:cNvSpPr>
            <a:spLocks noGrp="1"/>
          </p:cNvSpPr>
          <p:nvPr>
            <p:ph type="sldNum" sz="quarter" idx="12"/>
          </p:nvPr>
        </p:nvSpPr>
        <p:spPr/>
        <p:txBody>
          <a:bodyPr/>
          <a:lstStyle/>
          <a:p>
            <a:fld id="{E88CB34A-E731-425D-8C04-0DB28FDDF70F}" type="slidenum">
              <a:rPr kumimoji="1" lang="ja-JP" altLang="en-US" smtClean="0"/>
              <a:t>78</a:t>
            </a:fld>
            <a:endParaRPr kumimoji="1" lang="ja-JP" altLang="en-US"/>
          </a:p>
        </p:txBody>
      </p:sp>
      <p:sp>
        <p:nvSpPr>
          <p:cNvPr id="4" name="コンテンツ プレースホルダー 3">
            <a:extLst>
              <a:ext uri="{FF2B5EF4-FFF2-40B4-BE49-F238E27FC236}">
                <a16:creationId xmlns:a16="http://schemas.microsoft.com/office/drawing/2014/main" id="{5BEBA956-9348-4AEB-A466-43FDE15C2531}"/>
              </a:ext>
            </a:extLst>
          </p:cNvPr>
          <p:cNvSpPr>
            <a:spLocks noGrp="1"/>
          </p:cNvSpPr>
          <p:nvPr>
            <p:ph idx="1"/>
          </p:nvPr>
        </p:nvSpPr>
        <p:spPr>
          <a:xfrm>
            <a:off x="251520" y="908972"/>
            <a:ext cx="8892480" cy="2736268"/>
          </a:xfrm>
        </p:spPr>
        <p:txBody>
          <a:bodyPr>
            <a:normAutofit fontScale="77500" lnSpcReduction="20000"/>
          </a:bodyPr>
          <a:lstStyle/>
          <a:p>
            <a:r>
              <a:rPr lang="ja-JP" altLang="en-US" dirty="0"/>
              <a:t>合流点を持つかどうかを判別（下記 </a:t>
            </a:r>
            <a:r>
              <a:rPr kumimoji="1" lang="en-US" altLang="ja-JP" dirty="0"/>
              <a:t>Type-1 </a:t>
            </a:r>
            <a:r>
              <a:rPr kumimoji="1" lang="ja-JP" altLang="en-US" dirty="0"/>
              <a:t>の場合</a:t>
            </a:r>
            <a:r>
              <a:rPr lang="ja-JP" altLang="en-US" dirty="0"/>
              <a:t>）</a:t>
            </a:r>
            <a:endParaRPr lang="en-US" altLang="ja-JP" dirty="0"/>
          </a:p>
          <a:p>
            <a:pPr marL="817200" lvl="1" indent="-457200">
              <a:buFont typeface="+mj-lt"/>
              <a:buAutoNum type="arabicPeriod"/>
            </a:pPr>
            <a:r>
              <a:rPr lang="ja-JP" altLang="en-US" dirty="0"/>
              <a:t>最初の </a:t>
            </a:r>
            <a:r>
              <a:rPr lang="en-US" altLang="ja-JP" dirty="0"/>
              <a:t>Branch </a:t>
            </a:r>
            <a:r>
              <a:rPr lang="ja-JP" altLang="en-US" dirty="0"/>
              <a:t>の飛び先のアドレスを記録</a:t>
            </a:r>
            <a:endParaRPr lang="en-US" altLang="ja-JP" dirty="0"/>
          </a:p>
          <a:p>
            <a:pPr marL="817200" lvl="1" indent="-457200">
              <a:buFont typeface="+mj-lt"/>
              <a:buAutoNum type="arabicPeriod"/>
            </a:pPr>
            <a:r>
              <a:rPr kumimoji="1" lang="en-US" altLang="ja-JP" dirty="0"/>
              <a:t>Not-taken</a:t>
            </a:r>
            <a:r>
              <a:rPr lang="ja-JP" altLang="en-US" dirty="0"/>
              <a:t> 時に一定命令以内に </a:t>
            </a:r>
            <a:r>
              <a:rPr lang="en-US" altLang="ja-JP" dirty="0"/>
              <a:t>PC </a:t>
            </a:r>
            <a:r>
              <a:rPr lang="ja-JP" altLang="en-US" dirty="0"/>
              <a:t>が 記録されたアドレスと一致するかどうかで判別</a:t>
            </a:r>
            <a:endParaRPr lang="en-US" altLang="ja-JP" dirty="0"/>
          </a:p>
          <a:p>
            <a:r>
              <a:rPr lang="ja-JP" altLang="en-US" dirty="0"/>
              <a:t>両パスをフェッチ・実行する（</a:t>
            </a:r>
            <a:r>
              <a:rPr lang="en-US" altLang="ja-JP" dirty="0"/>
              <a:t>Type-1 </a:t>
            </a:r>
            <a:r>
              <a:rPr lang="ja-JP" altLang="en-US" dirty="0"/>
              <a:t>では </a:t>
            </a:r>
            <a:r>
              <a:rPr lang="en-US" altLang="ja-JP" dirty="0"/>
              <a:t>2. </a:t>
            </a:r>
            <a:r>
              <a:rPr lang="ja-JP" altLang="en-US" dirty="0"/>
              <a:t>は必要ない）</a:t>
            </a:r>
            <a:endParaRPr lang="en-US" altLang="ja-JP" dirty="0"/>
          </a:p>
          <a:p>
            <a:pPr marL="817200" lvl="1" indent="-457200">
              <a:buFont typeface="+mj-lt"/>
              <a:buAutoNum type="arabicPeriod"/>
            </a:pPr>
            <a:r>
              <a:rPr lang="ja-JP" altLang="en-US" dirty="0"/>
              <a:t>分岐予測結果にかかわらず </a:t>
            </a:r>
            <a:r>
              <a:rPr lang="en-US" altLang="ja-JP" dirty="0"/>
              <a:t>not-taken </a:t>
            </a:r>
            <a:r>
              <a:rPr lang="ja-JP" altLang="en-US" dirty="0"/>
              <a:t>のパスの命令をフェッチ</a:t>
            </a:r>
            <a:endParaRPr lang="en-US" altLang="ja-JP" dirty="0"/>
          </a:p>
          <a:p>
            <a:pPr marL="817200" lvl="1" indent="-457200">
              <a:buFont typeface="+mj-lt"/>
              <a:buAutoNum type="arabicPeriod"/>
            </a:pPr>
            <a:r>
              <a:rPr lang="ja-JP" altLang="en-US" dirty="0"/>
              <a:t>合流点に達したら </a:t>
            </a:r>
            <a:r>
              <a:rPr lang="en-US" altLang="ja-JP" dirty="0"/>
              <a:t>taken </a:t>
            </a:r>
            <a:r>
              <a:rPr lang="ja-JP" altLang="en-US" dirty="0"/>
              <a:t>のパスに </a:t>
            </a:r>
            <a:r>
              <a:rPr lang="en-US" altLang="ja-JP" dirty="0"/>
              <a:t>PC </a:t>
            </a:r>
            <a:r>
              <a:rPr lang="ja-JP" altLang="en-US" dirty="0"/>
              <a:t>を遷移させフェッチを行う</a:t>
            </a:r>
            <a:endParaRPr lang="en-US" altLang="ja-JP" dirty="0"/>
          </a:p>
          <a:p>
            <a:pPr marL="817200" lvl="1" indent="-457200">
              <a:buFont typeface="+mj-lt"/>
              <a:buAutoNum type="arabicPeriod"/>
            </a:pPr>
            <a:r>
              <a:rPr lang="ja-JP" altLang="en-US" dirty="0"/>
              <a:t>合流点に再度達したら，通常の実行に戻る</a:t>
            </a:r>
            <a:endParaRPr kumimoji="1" lang="ja-JP" altLang="en-US" dirty="0"/>
          </a:p>
        </p:txBody>
      </p:sp>
      <p:pic>
        <p:nvPicPr>
          <p:cNvPr id="5" name="図 4" descr="スクリーンショットの画面&#10;&#10;自動的に生成された説明">
            <a:extLst>
              <a:ext uri="{FF2B5EF4-FFF2-40B4-BE49-F238E27FC236}">
                <a16:creationId xmlns:a16="http://schemas.microsoft.com/office/drawing/2014/main" id="{ED66AE6A-0F1B-4632-B755-FEBB8B975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236" y="3609002"/>
            <a:ext cx="5508763" cy="2958579"/>
          </a:xfrm>
          <a:prstGeom prst="rect">
            <a:avLst/>
          </a:prstGeom>
        </p:spPr>
      </p:pic>
    </p:spTree>
    <p:extLst>
      <p:ext uri="{BB962C8B-B14F-4D97-AF65-F5344CB8AC3E}">
        <p14:creationId xmlns:p14="http://schemas.microsoft.com/office/powerpoint/2010/main" val="2255209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98391-0F36-4484-AA0A-974A55620C31}"/>
              </a:ext>
            </a:extLst>
          </p:cNvPr>
          <p:cNvSpPr>
            <a:spLocks noGrp="1"/>
          </p:cNvSpPr>
          <p:nvPr>
            <p:ph type="title"/>
          </p:nvPr>
        </p:nvSpPr>
        <p:spPr/>
        <p:txBody>
          <a:bodyPr/>
          <a:lstStyle/>
          <a:p>
            <a:r>
              <a:rPr kumimoji="1" lang="ja-JP" altLang="en-US" dirty="0"/>
              <a:t>動的な変換の制御</a:t>
            </a:r>
          </a:p>
        </p:txBody>
      </p:sp>
      <p:sp>
        <p:nvSpPr>
          <p:cNvPr id="3" name="テキスト プレースホルダー 2">
            <a:extLst>
              <a:ext uri="{FF2B5EF4-FFF2-40B4-BE49-F238E27FC236}">
                <a16:creationId xmlns:a16="http://schemas.microsoft.com/office/drawing/2014/main" id="{FCF928A5-7780-4749-ABDA-491CA63F6C14}"/>
              </a:ext>
            </a:extLst>
          </p:cNvPr>
          <p:cNvSpPr>
            <a:spLocks noGrp="1"/>
          </p:cNvSpPr>
          <p:nvPr>
            <p:ph type="body" sz="quarter" idx="10"/>
          </p:nvPr>
        </p:nvSpPr>
        <p:spPr>
          <a:xfrm>
            <a:off x="611956" y="1178975"/>
            <a:ext cx="8280092" cy="3150035"/>
          </a:xfrm>
        </p:spPr>
        <p:txBody>
          <a:bodyPr/>
          <a:lstStyle/>
          <a:p>
            <a:r>
              <a:rPr kumimoji="1" lang="ja-JP" altLang="en-US" dirty="0"/>
              <a:t>分岐予測が当たる場合は性能が下がる</a:t>
            </a:r>
            <a:endParaRPr lang="en-US" altLang="ja-JP" dirty="0"/>
          </a:p>
          <a:p>
            <a:pPr lvl="1"/>
            <a:r>
              <a:rPr kumimoji="1" lang="ja-JP" altLang="en-US" dirty="0"/>
              <a:t>命令レベル並列性が下がる</a:t>
            </a:r>
            <a:endParaRPr kumimoji="1" lang="en-US" altLang="ja-JP" dirty="0"/>
          </a:p>
          <a:p>
            <a:pPr lvl="2"/>
            <a:r>
              <a:rPr lang="ja-JP" altLang="en-US" dirty="0"/>
              <a:t>データ依存が増えるため</a:t>
            </a:r>
            <a:endParaRPr lang="en-US" altLang="ja-JP" dirty="0"/>
          </a:p>
          <a:p>
            <a:pPr lvl="2"/>
            <a:r>
              <a:rPr lang="ja-JP" altLang="en-US" dirty="0"/>
              <a:t>以下の例では，</a:t>
            </a:r>
            <a:r>
              <a:rPr lang="en-US" altLang="ja-JP" dirty="0"/>
              <a:t>r1 </a:t>
            </a:r>
            <a:r>
              <a:rPr lang="ja-JP" altLang="en-US" dirty="0"/>
              <a:t>への依存が加わっている</a:t>
            </a:r>
            <a:endParaRPr lang="en-US" altLang="ja-JP" dirty="0"/>
          </a:p>
          <a:p>
            <a:pPr lvl="1">
              <a:spcBef>
                <a:spcPts val="600"/>
              </a:spcBef>
            </a:pPr>
            <a:r>
              <a:rPr kumimoji="1" lang="ja-JP" altLang="en-US" dirty="0"/>
              <a:t>両方のパスの命令を実行する必要がある</a:t>
            </a:r>
            <a:endParaRPr kumimoji="1" lang="en-US" altLang="ja-JP" dirty="0"/>
          </a:p>
          <a:p>
            <a:pPr lvl="2">
              <a:spcBef>
                <a:spcPts val="600"/>
              </a:spcBef>
            </a:pPr>
            <a:r>
              <a:rPr lang="en-US" altLang="ja-JP" dirty="0"/>
              <a:t>then/else</a:t>
            </a:r>
            <a:r>
              <a:rPr lang="ja-JP" altLang="en-US" dirty="0"/>
              <a:t> パートが大きいと問題に</a:t>
            </a:r>
            <a:endParaRPr lang="en-US" altLang="ja-JP" dirty="0"/>
          </a:p>
          <a:p>
            <a:pPr>
              <a:spcBef>
                <a:spcPts val="600"/>
              </a:spcBef>
            </a:pPr>
            <a:r>
              <a:rPr kumimoji="1" lang="ja-JP" altLang="en-US" dirty="0"/>
              <a:t>動的に分岐予測の確信度や性能などをモニタし，変換を制御</a:t>
            </a:r>
            <a:endParaRPr kumimoji="1" lang="en-US" altLang="ja-JP" dirty="0"/>
          </a:p>
        </p:txBody>
      </p:sp>
      <p:sp>
        <p:nvSpPr>
          <p:cNvPr id="4" name="矢印: 右 3">
            <a:extLst>
              <a:ext uri="{FF2B5EF4-FFF2-40B4-BE49-F238E27FC236}">
                <a16:creationId xmlns:a16="http://schemas.microsoft.com/office/drawing/2014/main" id="{8DF2E463-84AD-4F27-B573-7BF0B0B9382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C9DFA9F-8519-427A-BCE9-B03881627E1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6" name="テキスト ボックス 5">
            <a:extLst>
              <a:ext uri="{FF2B5EF4-FFF2-40B4-BE49-F238E27FC236}">
                <a16:creationId xmlns:a16="http://schemas.microsoft.com/office/drawing/2014/main" id="{B2EFC171-4871-4808-805E-74CA023B7B7D}"/>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262595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スケーリングの効果</a:t>
            </a:r>
          </a:p>
        </p:txBody>
      </p:sp>
      <p:sp>
        <p:nvSpPr>
          <p:cNvPr id="3" name="テキスト プレースホルダー 2"/>
          <p:cNvSpPr>
            <a:spLocks noGrp="1"/>
          </p:cNvSpPr>
          <p:nvPr>
            <p:ph type="body" sz="quarter" idx="10"/>
          </p:nvPr>
        </p:nvSpPr>
        <p:spPr/>
        <p:txBody>
          <a:bodyPr/>
          <a:lstStyle/>
          <a:p>
            <a:r>
              <a:rPr lang="ja-JP" altLang="en-US" dirty="0"/>
              <a:t>トランジスタあたりで，</a:t>
            </a:r>
            <a:endParaRPr lang="en-US" altLang="ja-JP" dirty="0"/>
          </a:p>
          <a:p>
            <a:pPr lvl="1"/>
            <a:r>
              <a:rPr lang="ja-JP" altLang="en-US" dirty="0"/>
              <a:t>消費エネルギーは </a:t>
            </a:r>
            <a:r>
              <a:rPr lang="en-US" altLang="ja-JP" dirty="0">
                <a:solidFill>
                  <a:schemeClr val="accent5"/>
                </a:solidFill>
              </a:rPr>
              <a:t>1/8 </a:t>
            </a:r>
            <a:r>
              <a:rPr lang="ja-JP" altLang="en-US" dirty="0"/>
              <a:t>に</a:t>
            </a:r>
            <a:endParaRPr lang="en-US" altLang="ja-JP" dirty="0"/>
          </a:p>
          <a:p>
            <a:pPr lvl="1"/>
            <a:r>
              <a:rPr lang="ja-JP" altLang="en-US" dirty="0"/>
              <a:t>遅延も </a:t>
            </a:r>
            <a:r>
              <a:rPr lang="en-US" altLang="ja-JP" dirty="0">
                <a:solidFill>
                  <a:schemeClr val="accent5"/>
                </a:solidFill>
              </a:rPr>
              <a:t>1/2 </a:t>
            </a:r>
            <a:r>
              <a:rPr lang="ja-JP" altLang="en-US" dirty="0">
                <a:solidFill>
                  <a:schemeClr val="accent5"/>
                </a:solidFill>
              </a:rPr>
              <a:t>に</a:t>
            </a:r>
            <a:endParaRPr lang="en-US" altLang="ja-JP" dirty="0">
              <a:solidFill>
                <a:schemeClr val="accent5"/>
              </a:solidFill>
            </a:endParaRPr>
          </a:p>
          <a:p>
            <a:r>
              <a:rPr lang="ja-JP" altLang="en-US" dirty="0"/>
              <a:t>等価回路を使って説明</a:t>
            </a:r>
            <a:endParaRPr lang="en-US" altLang="ja-JP" dirty="0"/>
          </a:p>
          <a:p>
            <a:endParaRPr kumimoji="1" lang="ja-JP" altLang="en-US" dirty="0"/>
          </a:p>
        </p:txBody>
      </p:sp>
      <p:sp>
        <p:nvSpPr>
          <p:cNvPr id="4" name="テキスト プレースホルダー 2"/>
          <p:cNvSpPr txBox="1">
            <a:spLocks/>
          </p:cNvSpPr>
          <p:nvPr/>
        </p:nvSpPr>
        <p:spPr bwMode="auto">
          <a:xfrm>
            <a:off x="251952" y="4869016"/>
            <a:ext cx="8892048"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endParaRPr lang="en-US" altLang="ja-JP" dirty="0"/>
          </a:p>
        </p:txBody>
      </p:sp>
    </p:spTree>
    <p:extLst>
      <p:ext uri="{BB962C8B-B14F-4D97-AF65-F5344CB8AC3E}">
        <p14:creationId xmlns:p14="http://schemas.microsoft.com/office/powerpoint/2010/main" val="1844650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F5348-2857-4393-9EBF-E37036FA61E6}"/>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33ED5752-79A0-4A53-9151-5585777EE736}"/>
              </a:ext>
            </a:extLst>
          </p:cNvPr>
          <p:cNvSpPr>
            <a:spLocks noGrp="1"/>
          </p:cNvSpPr>
          <p:nvPr>
            <p:ph type="body" sz="quarter" idx="10"/>
          </p:nvPr>
        </p:nvSpPr>
        <p:spPr>
          <a:xfrm>
            <a:off x="611956" y="5769026"/>
            <a:ext cx="8280092" cy="899703"/>
          </a:xfrm>
        </p:spPr>
        <p:txBody>
          <a:bodyPr/>
          <a:lstStyle/>
          <a:p>
            <a:r>
              <a:rPr kumimoji="1" lang="ja-JP" altLang="en-US" dirty="0"/>
              <a:t>幾何平均で予測ミスを </a:t>
            </a:r>
            <a:r>
              <a:rPr kumimoji="1" lang="en-US" altLang="ja-JP" dirty="0"/>
              <a:t>22% </a:t>
            </a:r>
            <a:r>
              <a:rPr kumimoji="1" lang="ja-JP" altLang="en-US" dirty="0"/>
              <a:t>削減，性能が </a:t>
            </a:r>
            <a:r>
              <a:rPr kumimoji="1" lang="en-US" altLang="ja-JP" dirty="0"/>
              <a:t>8% </a:t>
            </a:r>
            <a:r>
              <a:rPr kumimoji="1" lang="ja-JP" altLang="en-US" dirty="0"/>
              <a:t>向上</a:t>
            </a:r>
          </a:p>
        </p:txBody>
      </p:sp>
      <p:pic>
        <p:nvPicPr>
          <p:cNvPr id="6" name="図 5">
            <a:extLst>
              <a:ext uri="{FF2B5EF4-FFF2-40B4-BE49-F238E27FC236}">
                <a16:creationId xmlns:a16="http://schemas.microsoft.com/office/drawing/2014/main" id="{98F8BF01-E5BB-49C3-B52E-E5A198194EBE}"/>
              </a:ext>
            </a:extLst>
          </p:cNvPr>
          <p:cNvPicPr>
            <a:picLocks noChangeAspect="1"/>
          </p:cNvPicPr>
          <p:nvPr/>
        </p:nvPicPr>
        <p:blipFill>
          <a:blip r:embed="rId2"/>
          <a:stretch>
            <a:fillRect/>
          </a:stretch>
        </p:blipFill>
        <p:spPr>
          <a:xfrm>
            <a:off x="1871970" y="998973"/>
            <a:ext cx="5500999" cy="4538147"/>
          </a:xfrm>
          <a:prstGeom prst="rect">
            <a:avLst/>
          </a:prstGeom>
        </p:spPr>
      </p:pic>
    </p:spTree>
    <p:extLst>
      <p:ext uri="{BB962C8B-B14F-4D97-AF65-F5344CB8AC3E}">
        <p14:creationId xmlns:p14="http://schemas.microsoft.com/office/powerpoint/2010/main" val="10600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6B4B1-F1B2-4B42-8ADF-6ED057676DD8}"/>
              </a:ext>
            </a:extLst>
          </p:cNvPr>
          <p:cNvSpPr>
            <a:spLocks noGrp="1"/>
          </p:cNvSpPr>
          <p:nvPr>
            <p:ph type="title"/>
          </p:nvPr>
        </p:nvSpPr>
        <p:spPr/>
        <p:txBody>
          <a:bodyPr/>
          <a:lstStyle/>
          <a:p>
            <a:r>
              <a:rPr kumimoji="1" lang="ja-JP" altLang="en-US" dirty="0"/>
              <a:t>クリティカルな命令の優先発行</a:t>
            </a:r>
          </a:p>
        </p:txBody>
      </p:sp>
      <p:sp>
        <p:nvSpPr>
          <p:cNvPr id="3" name="テキスト プレースホルダー 2">
            <a:extLst>
              <a:ext uri="{FF2B5EF4-FFF2-40B4-BE49-F238E27FC236}">
                <a16:creationId xmlns:a16="http://schemas.microsoft.com/office/drawing/2014/main" id="{DB8AD079-B4AF-4E50-8EC4-0BA015EC9257}"/>
              </a:ext>
            </a:extLst>
          </p:cNvPr>
          <p:cNvSpPr>
            <a:spLocks noGrp="1"/>
          </p:cNvSpPr>
          <p:nvPr>
            <p:ph type="body" sz="quarter" idx="10"/>
          </p:nvPr>
        </p:nvSpPr>
        <p:spPr/>
        <p:txBody>
          <a:bodyPr/>
          <a:lstStyle/>
          <a:p>
            <a:r>
              <a:rPr lang="en-US" altLang="ja-JP" dirty="0"/>
              <a:t>Hideki Ando, “Performance Improvement by Prioritizing the Issue of the Instructions in Unconfident Branch Slices”, MICRO 2018</a:t>
            </a:r>
          </a:p>
          <a:p>
            <a:r>
              <a:rPr kumimoji="1" lang="ja-JP" altLang="en-US" dirty="0"/>
              <a:t>名古屋大の安藤先生．塩谷の元ボス</a:t>
            </a:r>
          </a:p>
        </p:txBody>
      </p:sp>
    </p:spTree>
    <p:extLst>
      <p:ext uri="{BB962C8B-B14F-4D97-AF65-F5344CB8AC3E}">
        <p14:creationId xmlns:p14="http://schemas.microsoft.com/office/powerpoint/2010/main" val="41468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611956" y="4329010"/>
            <a:ext cx="8280092" cy="2249718"/>
          </a:xfrm>
        </p:spPr>
        <p:txBody>
          <a:bodyPr/>
          <a:lstStyle/>
          <a:p>
            <a:r>
              <a:rPr kumimoji="1" lang="ja-JP" altLang="en-US" dirty="0"/>
              <a:t>発行時の</a:t>
            </a:r>
            <a:r>
              <a:rPr kumimoji="1" lang="ja-JP" altLang="en-US" b="1" dirty="0"/>
              <a:t>セレクト論理</a:t>
            </a:r>
            <a:r>
              <a:rPr kumimoji="1" lang="ja-JP" altLang="en-US" dirty="0"/>
              <a:t>は高速性が要求される</a:t>
            </a:r>
            <a:endParaRPr kumimoji="1" lang="en-US" altLang="ja-JP" dirty="0"/>
          </a:p>
          <a:p>
            <a:pPr lvl="1"/>
            <a:r>
              <a:rPr kumimoji="1" lang="en-US" altLang="ja-JP" dirty="0"/>
              <a:t>wakeup-select </a:t>
            </a:r>
            <a:r>
              <a:rPr kumimoji="1" lang="ja-JP" altLang="en-US" dirty="0"/>
              <a:t>のループを１サイクル以内に終える必要がある</a:t>
            </a:r>
            <a:endParaRPr kumimoji="1" lang="en-US" altLang="ja-JP" dirty="0"/>
          </a:p>
          <a:p>
            <a:r>
              <a:rPr kumimoji="1" lang="ja-JP" altLang="en-US" dirty="0"/>
              <a:t>単純な回路が用いられる</a:t>
            </a:r>
            <a:endParaRPr kumimoji="1" lang="en-US" altLang="ja-JP" dirty="0"/>
          </a:p>
          <a:p>
            <a:pPr lvl="1"/>
            <a:r>
              <a:rPr kumimoji="1" lang="ja-JP" altLang="en-US" dirty="0"/>
              <a:t>固定優先順位，（不完全な）プログラムオーダー順</a:t>
            </a:r>
            <a:endParaRPr kumimoji="1" lang="en-US" altLang="ja-JP"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349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251952" y="4329010"/>
            <a:ext cx="8640096" cy="2249718"/>
          </a:xfrm>
        </p:spPr>
        <p:txBody>
          <a:bodyPr/>
          <a:lstStyle/>
          <a:p>
            <a:r>
              <a:rPr kumimoji="1" lang="ja-JP" altLang="en-US" sz="1800" dirty="0"/>
              <a:t>たとえば単純にエントリ番号が若いものを優先した場合</a:t>
            </a:r>
            <a:endParaRPr kumimoji="1" lang="en-US" altLang="ja-JP" sz="1800" dirty="0"/>
          </a:p>
          <a:p>
            <a:pPr lvl="1"/>
            <a:r>
              <a:rPr kumimoji="1" lang="ja-JP" altLang="en-US" sz="1800" dirty="0"/>
              <a:t>挿入位置はその時空いていたエントリなので，優先順位は実質ランダム</a:t>
            </a:r>
            <a:endParaRPr kumimoji="1" lang="en-US" altLang="ja-JP" sz="1800" dirty="0"/>
          </a:p>
          <a:p>
            <a:r>
              <a:rPr kumimoji="1" lang="ja-JP" altLang="en-US" sz="1800" dirty="0"/>
              <a:t>問題：予測ミスを起こす命令やその依存元が後回しにされた場合</a:t>
            </a:r>
            <a:endParaRPr kumimoji="1" lang="en-US" altLang="ja-JP" sz="1800" dirty="0"/>
          </a:p>
          <a:p>
            <a:pPr lvl="1"/>
            <a:r>
              <a:rPr kumimoji="1" lang="ja-JP" altLang="en-US" sz="1800" dirty="0"/>
              <a:t>性能が大きく低下</a:t>
            </a:r>
            <a:endParaRPr kumimoji="1" lang="en-US" altLang="ja-JP" sz="1800" dirty="0"/>
          </a:p>
          <a:p>
            <a:pPr lvl="1"/>
            <a:r>
              <a:rPr kumimoji="1" lang="ja-JP" altLang="en-US" sz="1800" dirty="0"/>
              <a:t>スケジューリング可能命令数の増加と共に，影響が顕在化</a:t>
            </a:r>
            <a:endParaRPr kumimoji="1" lang="en-US" altLang="ja-JP" sz="1800"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00072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a:xfrm>
            <a:off x="431954" y="0"/>
            <a:ext cx="8712046" cy="908972"/>
          </a:xfrm>
        </p:spPr>
        <p:txBody>
          <a:bodyPr/>
          <a:lstStyle/>
          <a:p>
            <a:r>
              <a:rPr lang="ja-JP" altLang="en-US" dirty="0"/>
              <a:t>アプローチ</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611956" y="1088974"/>
            <a:ext cx="8280092" cy="5219751"/>
          </a:xfrm>
        </p:spPr>
        <p:txBody>
          <a:bodyPr/>
          <a:lstStyle/>
          <a:p>
            <a:r>
              <a:rPr lang="ja-JP" altLang="en-US" dirty="0"/>
              <a:t>方針：</a:t>
            </a:r>
            <a:endParaRPr lang="en-US" altLang="ja-JP" dirty="0"/>
          </a:p>
          <a:p>
            <a:pPr lvl="1"/>
            <a:r>
              <a:rPr lang="ja-JP" altLang="en-US" dirty="0"/>
              <a:t>予測の確信度が低い分岐命令を検出</a:t>
            </a:r>
            <a:endParaRPr lang="en-US" altLang="ja-JP" dirty="0"/>
          </a:p>
          <a:p>
            <a:pPr lvl="1"/>
            <a:r>
              <a:rPr lang="ja-JP" altLang="en-US" dirty="0"/>
              <a:t>低確信度の分岐命令とその先祖を優先して発行</a:t>
            </a:r>
            <a:endParaRPr lang="en-US" altLang="ja-JP" dirty="0"/>
          </a:p>
        </p:txBody>
      </p:sp>
    </p:spTree>
    <p:extLst>
      <p:ext uri="{BB962C8B-B14F-4D97-AF65-F5344CB8AC3E}">
        <p14:creationId xmlns:p14="http://schemas.microsoft.com/office/powerpoint/2010/main" val="3637889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251952" y="4419011"/>
            <a:ext cx="8640096" cy="1889714"/>
          </a:xfrm>
        </p:spPr>
        <p:txBody>
          <a:bodyPr/>
          <a:lstStyle/>
          <a:p>
            <a:r>
              <a:rPr kumimoji="1" lang="ja-JP" altLang="en-US" sz="1800" dirty="0"/>
              <a:t>アルゴリズム：</a:t>
            </a:r>
            <a:endParaRPr kumimoji="1" lang="en-US" altLang="ja-JP" sz="1800" dirty="0"/>
          </a:p>
          <a:p>
            <a:pPr lvl="1"/>
            <a:r>
              <a:rPr kumimoji="1" lang="ja-JP" altLang="en-US" sz="1800" dirty="0"/>
              <a:t>分岐命令ごとに分岐予測のヒット</a:t>
            </a:r>
            <a:r>
              <a:rPr kumimoji="1" lang="en-US" altLang="ja-JP" sz="1800" dirty="0"/>
              <a:t>/</a:t>
            </a:r>
            <a:r>
              <a:rPr kumimoji="1" lang="ja-JP" altLang="en-US" sz="1800" dirty="0"/>
              <a:t>ミス数をカウンタで計測（①）</a:t>
            </a:r>
            <a:endParaRPr kumimoji="1" lang="en-US" altLang="ja-JP" sz="1800" dirty="0"/>
          </a:p>
          <a:p>
            <a:pPr lvl="2"/>
            <a:r>
              <a:rPr kumimoji="1" lang="ja-JP" altLang="en-US" sz="1800" dirty="0"/>
              <a:t>低確信度な分岐命令を検出</a:t>
            </a:r>
            <a:endParaRPr kumimoji="1" lang="en-US" altLang="ja-JP" sz="1800" dirty="0"/>
          </a:p>
          <a:p>
            <a:pPr lvl="1"/>
            <a:r>
              <a:rPr kumimoji="1" lang="en-US" altLang="ja-JP" sz="1800" dirty="0"/>
              <a:t>RMT </a:t>
            </a:r>
            <a:r>
              <a:rPr kumimoji="1" lang="ja-JP" altLang="en-US" sz="1800" dirty="0"/>
              <a:t>を拡張等して，先祖に低確信度命令の </a:t>
            </a:r>
            <a:r>
              <a:rPr kumimoji="1" lang="en-US" altLang="ja-JP" sz="1800" dirty="0"/>
              <a:t>PC </a:t>
            </a:r>
            <a:r>
              <a:rPr kumimoji="1" lang="ja-JP" altLang="en-US" sz="1800" dirty="0"/>
              <a:t>を伝搬（② ③）</a:t>
            </a:r>
            <a:endParaRPr kumimoji="1" lang="en-US" altLang="ja-JP" sz="1800" dirty="0"/>
          </a:p>
          <a:p>
            <a:pPr lvl="2"/>
            <a:r>
              <a:rPr kumimoji="1" lang="ja-JP" altLang="en-US" sz="1800" dirty="0"/>
              <a:t>先祖は子孫の低確信度命令の </a:t>
            </a:r>
            <a:r>
              <a:rPr kumimoji="1" lang="en-US" altLang="ja-JP" sz="1800" dirty="0"/>
              <a:t>PC </a:t>
            </a:r>
            <a:r>
              <a:rPr kumimoji="1" lang="ja-JP" altLang="en-US" sz="1800" dirty="0"/>
              <a:t>を使ってカウンタにアクセス</a:t>
            </a:r>
            <a:endParaRPr kumimoji="1" lang="en-US" altLang="ja-JP" sz="1800" dirty="0"/>
          </a:p>
          <a:p>
            <a:pPr lvl="1"/>
            <a:r>
              <a:rPr kumimoji="1" lang="ja-JP" altLang="en-US" sz="1800" dirty="0"/>
              <a:t>カウンタが閾値以下なら，発行キュー内の優先度の高いエントリに入れる</a:t>
            </a:r>
            <a:endParaRPr kumimoji="1" lang="en-US" altLang="ja-JP" sz="1800" dirty="0"/>
          </a:p>
        </p:txBody>
      </p:sp>
      <p:pic>
        <p:nvPicPr>
          <p:cNvPr id="11" name="図 10">
            <a:extLst>
              <a:ext uri="{FF2B5EF4-FFF2-40B4-BE49-F238E27FC236}">
                <a16:creationId xmlns:a16="http://schemas.microsoft.com/office/drawing/2014/main" id="{9881762A-F2C0-415A-8AA4-5D05A845F1C6}"/>
              </a:ext>
            </a:extLst>
          </p:cNvPr>
          <p:cNvPicPr>
            <a:picLocks noChangeAspect="1"/>
          </p:cNvPicPr>
          <p:nvPr/>
        </p:nvPicPr>
        <p:blipFill>
          <a:blip r:embed="rId2"/>
          <a:stretch>
            <a:fillRect/>
          </a:stretch>
        </p:blipFill>
        <p:spPr>
          <a:xfrm>
            <a:off x="1871970" y="1088974"/>
            <a:ext cx="5183364" cy="2946476"/>
          </a:xfrm>
          <a:prstGeom prst="rect">
            <a:avLst/>
          </a:prstGeom>
        </p:spPr>
      </p:pic>
    </p:spTree>
    <p:extLst>
      <p:ext uri="{BB962C8B-B14F-4D97-AF65-F5344CB8AC3E}">
        <p14:creationId xmlns:p14="http://schemas.microsoft.com/office/powerpoint/2010/main" val="1513463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F836F-114F-4919-9860-0A292E5AC485}"/>
              </a:ext>
            </a:extLst>
          </p:cNvPr>
          <p:cNvSpPr>
            <a:spLocks noGrp="1"/>
          </p:cNvSpPr>
          <p:nvPr>
            <p:ph type="title"/>
          </p:nvPr>
        </p:nvSpPr>
        <p:spPr/>
        <p:txBody>
          <a:bodyPr/>
          <a:lstStyle/>
          <a:p>
            <a:r>
              <a:rPr kumimoji="1" lang="ja-JP" altLang="en-US" dirty="0"/>
              <a:t>評価</a:t>
            </a:r>
          </a:p>
        </p:txBody>
      </p:sp>
      <p:pic>
        <p:nvPicPr>
          <p:cNvPr id="5" name="図 4">
            <a:extLst>
              <a:ext uri="{FF2B5EF4-FFF2-40B4-BE49-F238E27FC236}">
                <a16:creationId xmlns:a16="http://schemas.microsoft.com/office/drawing/2014/main" id="{17BA7A17-D3F9-40FF-9BC1-8E45F9E123A2}"/>
              </a:ext>
            </a:extLst>
          </p:cNvPr>
          <p:cNvPicPr>
            <a:picLocks noChangeAspect="1"/>
          </p:cNvPicPr>
          <p:nvPr/>
        </p:nvPicPr>
        <p:blipFill>
          <a:blip r:embed="rId2"/>
          <a:stretch>
            <a:fillRect/>
          </a:stretch>
        </p:blipFill>
        <p:spPr>
          <a:xfrm>
            <a:off x="2051972" y="908972"/>
            <a:ext cx="5199725" cy="3330036"/>
          </a:xfrm>
          <a:prstGeom prst="rect">
            <a:avLst/>
          </a:prstGeom>
        </p:spPr>
      </p:pic>
      <p:sp>
        <p:nvSpPr>
          <p:cNvPr id="3" name="テキスト プレースホルダー 2">
            <a:extLst>
              <a:ext uri="{FF2B5EF4-FFF2-40B4-BE49-F238E27FC236}">
                <a16:creationId xmlns:a16="http://schemas.microsoft.com/office/drawing/2014/main" id="{0A3B08C0-50B2-42B4-BB5A-C572116B8917}"/>
              </a:ext>
            </a:extLst>
          </p:cNvPr>
          <p:cNvSpPr>
            <a:spLocks noGrp="1"/>
          </p:cNvSpPr>
          <p:nvPr>
            <p:ph type="body" sz="quarter" idx="10"/>
          </p:nvPr>
        </p:nvSpPr>
        <p:spPr>
          <a:xfrm>
            <a:off x="611956" y="4599013"/>
            <a:ext cx="8280092" cy="899703"/>
          </a:xfrm>
        </p:spPr>
        <p:txBody>
          <a:bodyPr/>
          <a:lstStyle/>
          <a:p>
            <a:r>
              <a:rPr kumimoji="1" lang="ja-JP" altLang="en-US" dirty="0"/>
              <a:t>評価</a:t>
            </a:r>
            <a:endParaRPr kumimoji="1" lang="en-US" altLang="ja-JP" dirty="0"/>
          </a:p>
          <a:p>
            <a:pPr lvl="1"/>
            <a:r>
              <a:rPr kumimoji="1" lang="ja-JP" altLang="en-US" dirty="0"/>
              <a:t>パーセプトロン分岐予測を使用</a:t>
            </a:r>
            <a:endParaRPr kumimoji="1" lang="en-US" altLang="ja-JP" dirty="0"/>
          </a:p>
          <a:p>
            <a:pPr lvl="1"/>
            <a:r>
              <a:rPr kumimoji="1" lang="ja-JP" altLang="en-US" dirty="0"/>
              <a:t>ランダム優先度，</a:t>
            </a:r>
            <a:r>
              <a:rPr kumimoji="1" lang="en-US" altLang="ja-JP" dirty="0"/>
              <a:t>age matrix</a:t>
            </a:r>
            <a:r>
              <a:rPr kumimoji="1" lang="ja-JP" altLang="en-US" dirty="0"/>
              <a:t>（プログラムオーダで古いものを優先）と提案（</a:t>
            </a:r>
            <a:r>
              <a:rPr kumimoji="1" lang="en-US" altLang="ja-JP" dirty="0"/>
              <a:t>PUBS</a:t>
            </a:r>
            <a:r>
              <a:rPr kumimoji="1" lang="ja-JP" altLang="en-US" dirty="0"/>
              <a:t>）を比較</a:t>
            </a:r>
            <a:endParaRPr kumimoji="1" lang="en-US" altLang="ja-JP" dirty="0"/>
          </a:p>
          <a:p>
            <a:r>
              <a:rPr kumimoji="1" lang="en-US" altLang="ja-JP" dirty="0"/>
              <a:t>5~10% </a:t>
            </a:r>
            <a:r>
              <a:rPr kumimoji="1" lang="ja-JP" altLang="en-US" dirty="0"/>
              <a:t>程度性能が向上</a:t>
            </a:r>
          </a:p>
        </p:txBody>
      </p:sp>
    </p:spTree>
    <p:extLst>
      <p:ext uri="{BB962C8B-B14F-4D97-AF65-F5344CB8AC3E}">
        <p14:creationId xmlns:p14="http://schemas.microsoft.com/office/powerpoint/2010/main" val="303225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462D0-BFD8-441F-AA8F-19F88F4318B0}"/>
              </a:ext>
            </a:extLst>
          </p:cNvPr>
          <p:cNvSpPr>
            <a:spLocks noGrp="1"/>
          </p:cNvSpPr>
          <p:nvPr>
            <p:ph type="title"/>
          </p:nvPr>
        </p:nvSpPr>
        <p:spPr/>
        <p:txBody>
          <a:bodyPr/>
          <a:lstStyle/>
          <a:p>
            <a:r>
              <a:rPr kumimoji="1" lang="ja-JP" altLang="en-US" dirty="0"/>
              <a:t>クリティカルな命令への対処</a:t>
            </a:r>
          </a:p>
        </p:txBody>
      </p:sp>
      <p:sp>
        <p:nvSpPr>
          <p:cNvPr id="3" name="テキスト プレースホルダー 2">
            <a:extLst>
              <a:ext uri="{FF2B5EF4-FFF2-40B4-BE49-F238E27FC236}">
                <a16:creationId xmlns:a16="http://schemas.microsoft.com/office/drawing/2014/main" id="{7D0D565F-03D1-42DC-9DAC-A6986FD7EFA8}"/>
              </a:ext>
            </a:extLst>
          </p:cNvPr>
          <p:cNvSpPr>
            <a:spLocks noGrp="1"/>
          </p:cNvSpPr>
          <p:nvPr>
            <p:ph type="body" sz="quarter" idx="10"/>
          </p:nvPr>
        </p:nvSpPr>
        <p:spPr/>
        <p:txBody>
          <a:bodyPr/>
          <a:lstStyle/>
          <a:p>
            <a:r>
              <a:rPr kumimoji="1" lang="ja-JP" altLang="en-US" sz="1800" dirty="0"/>
              <a:t>共通した話題：クリティカルな命令への対処</a:t>
            </a:r>
            <a:endParaRPr kumimoji="1" lang="en-US" altLang="ja-JP" sz="1800" dirty="0"/>
          </a:p>
          <a:p>
            <a:pPr marL="817200" lvl="1" indent="-457200">
              <a:buFont typeface="+mj-lt"/>
              <a:buAutoNum type="arabicPeriod"/>
            </a:pPr>
            <a:r>
              <a:rPr kumimoji="1" lang="ja-JP" altLang="en-US" sz="1800" dirty="0"/>
              <a:t>値予測，プレディケート変換，命令発行方法</a:t>
            </a:r>
          </a:p>
          <a:p>
            <a:r>
              <a:rPr kumimoji="1" lang="ja-JP" altLang="en-US" sz="1800" dirty="0"/>
              <a:t>なぜいまクリティカルな命令に着目しているのか？</a:t>
            </a:r>
            <a:endParaRPr kumimoji="1" lang="en-US" altLang="ja-JP" sz="1800" dirty="0"/>
          </a:p>
          <a:p>
            <a:pPr lvl="1"/>
            <a:r>
              <a:rPr kumimoji="1" lang="en-US" altLang="ja-JP" sz="1800" dirty="0"/>
              <a:t>CPU </a:t>
            </a:r>
            <a:r>
              <a:rPr kumimoji="1" lang="ja-JP" altLang="en-US" sz="1800" dirty="0"/>
              <a:t>が大きくなると，性能に特に効いてくる</a:t>
            </a:r>
            <a:endParaRPr kumimoji="1" lang="en-US" altLang="ja-JP" sz="1800" dirty="0"/>
          </a:p>
          <a:p>
            <a:pPr lvl="1"/>
            <a:r>
              <a:rPr kumimoji="1" lang="ja-JP" altLang="en-US" sz="1800" dirty="0"/>
              <a:t>スケジューリングのウィンドウサイズや，同時発行幅</a:t>
            </a:r>
            <a:endParaRPr kumimoji="1" lang="en-US" altLang="ja-JP" sz="1800" dirty="0"/>
          </a:p>
          <a:p>
            <a:r>
              <a:rPr kumimoji="1" lang="ja-JP" altLang="en-US" sz="1800" dirty="0"/>
              <a:t>変化</a:t>
            </a:r>
            <a:endParaRPr kumimoji="1" lang="en-US" altLang="ja-JP" sz="1800" dirty="0"/>
          </a:p>
          <a:p>
            <a:pPr lvl="1"/>
            <a:r>
              <a:rPr kumimoji="1" lang="en-US" altLang="ja-JP" sz="1800" dirty="0"/>
              <a:t>10</a:t>
            </a:r>
            <a:r>
              <a:rPr kumimoji="1" lang="ja-JP" altLang="en-US" sz="1800" dirty="0"/>
              <a:t>年前：</a:t>
            </a:r>
            <a:endParaRPr kumimoji="1" lang="en-US" altLang="ja-JP" sz="1800" dirty="0"/>
          </a:p>
          <a:p>
            <a:pPr lvl="2"/>
            <a:r>
              <a:rPr lang="en-US" altLang="ja-JP" sz="1800" dirty="0"/>
              <a:t>Intel</a:t>
            </a:r>
            <a:r>
              <a:rPr lang="ja-JP" altLang="en-US" sz="1800" dirty="0"/>
              <a:t> </a:t>
            </a:r>
            <a:r>
              <a:rPr lang="en-US" altLang="ja-JP" sz="1800" dirty="0"/>
              <a:t>Sandy</a:t>
            </a:r>
            <a:r>
              <a:rPr lang="ja-JP" altLang="en-US" sz="1800" dirty="0"/>
              <a:t> </a:t>
            </a:r>
            <a:r>
              <a:rPr lang="en-US" altLang="ja-JP" sz="1800" dirty="0"/>
              <a:t>Bridge</a:t>
            </a:r>
            <a:r>
              <a:rPr lang="ja-JP" altLang="en-US" sz="1800" dirty="0"/>
              <a:t>：  </a:t>
            </a:r>
            <a:r>
              <a:rPr lang="en-US" altLang="ja-JP" sz="1800" dirty="0"/>
              <a:t>168 </a:t>
            </a:r>
            <a:r>
              <a:rPr lang="ja-JP" altLang="en-US" sz="1800" dirty="0"/>
              <a:t>命令スケジューリング </a:t>
            </a:r>
            <a:r>
              <a:rPr lang="en-US" altLang="ja-JP" sz="1800" dirty="0"/>
              <a:t>&amp; 6 </a:t>
            </a:r>
            <a:r>
              <a:rPr lang="ja-JP" altLang="en-US" sz="1800" dirty="0"/>
              <a:t>命令同時発行</a:t>
            </a:r>
            <a:endParaRPr kumimoji="1" lang="en-US" altLang="ja-JP" sz="1800" dirty="0"/>
          </a:p>
          <a:p>
            <a:pPr lvl="1"/>
            <a:r>
              <a:rPr kumimoji="1" lang="ja-JP" altLang="en-US" sz="1800" dirty="0"/>
              <a:t>いま：</a:t>
            </a:r>
            <a:endParaRPr kumimoji="1" lang="en-US" altLang="ja-JP" sz="1800" dirty="0"/>
          </a:p>
          <a:p>
            <a:pPr lvl="2"/>
            <a:r>
              <a:rPr lang="en-US" altLang="ja-JP" sz="1800" dirty="0"/>
              <a:t>Apple M1 </a:t>
            </a:r>
            <a:r>
              <a:rPr lang="ja-JP" altLang="en-US" sz="1800" dirty="0"/>
              <a:t>：　　　　</a:t>
            </a:r>
            <a:r>
              <a:rPr kumimoji="1" lang="en-US" altLang="ja-JP" sz="1800" dirty="0"/>
              <a:t>630 </a:t>
            </a:r>
            <a:r>
              <a:rPr kumimoji="1" lang="ja-JP" altLang="en-US" sz="1800" dirty="0"/>
              <a:t>命令スケジューリング </a:t>
            </a:r>
            <a:r>
              <a:rPr kumimoji="1" lang="en-US" altLang="ja-JP" sz="1800" dirty="0"/>
              <a:t>&amp; 17 </a:t>
            </a:r>
            <a:r>
              <a:rPr kumimoji="1" lang="ja-JP" altLang="en-US" sz="1800" dirty="0"/>
              <a:t>命令同時発行</a:t>
            </a:r>
            <a:endParaRPr kumimoji="1" lang="en-US" altLang="ja-JP" sz="1800" dirty="0"/>
          </a:p>
          <a:p>
            <a:pPr lvl="2"/>
            <a:r>
              <a:rPr kumimoji="1" lang="en-US" altLang="ja-JP" sz="1800" dirty="0"/>
              <a:t>Intel </a:t>
            </a:r>
            <a:r>
              <a:rPr kumimoji="1" lang="ja-JP" altLang="en-US" sz="1800" dirty="0"/>
              <a:t>の次期コア </a:t>
            </a:r>
            <a:r>
              <a:rPr kumimoji="1" lang="en-US" altLang="ja-JP" sz="1800" dirty="0"/>
              <a:t>Golden Cove </a:t>
            </a:r>
            <a:r>
              <a:rPr kumimoji="1" lang="ja-JP" altLang="en-US" sz="1800" dirty="0"/>
              <a:t>もこれに近い</a:t>
            </a:r>
            <a:endParaRPr kumimoji="1" lang="en-US" altLang="ja-JP" sz="1800" dirty="0"/>
          </a:p>
        </p:txBody>
      </p:sp>
    </p:spTree>
    <p:extLst>
      <p:ext uri="{BB962C8B-B14F-4D97-AF65-F5344CB8AC3E}">
        <p14:creationId xmlns:p14="http://schemas.microsoft.com/office/powerpoint/2010/main" val="1849299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solidFill>
                  <a:schemeClr val="accent5"/>
                </a:solidFill>
              </a:rPr>
              <a:t>キャッシュ周りのあまり着目されてこなかった部分</a:t>
            </a:r>
            <a:endParaRPr kumimoji="1" lang="en-US" altLang="ja-JP" dirty="0">
              <a:solidFill>
                <a:schemeClr val="accent5"/>
              </a:solidFill>
            </a:endParaRPr>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119596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62AD0-CD28-4C4C-BC53-A56A75C076C5}"/>
              </a:ext>
            </a:extLst>
          </p:cNvPr>
          <p:cNvSpPr>
            <a:spLocks noGrp="1"/>
          </p:cNvSpPr>
          <p:nvPr>
            <p:ph type="title"/>
          </p:nvPr>
        </p:nvSpPr>
        <p:spPr/>
        <p:txBody>
          <a:bodyPr/>
          <a:lstStyle/>
          <a:p>
            <a:r>
              <a:rPr kumimoji="1" lang="ja-JP" altLang="en-US" dirty="0"/>
              <a:t>ストア・バッファのためのプリフェッチ</a:t>
            </a:r>
          </a:p>
        </p:txBody>
      </p:sp>
      <p:sp>
        <p:nvSpPr>
          <p:cNvPr id="3" name="テキスト プレースホルダー 2">
            <a:extLst>
              <a:ext uri="{FF2B5EF4-FFF2-40B4-BE49-F238E27FC236}">
                <a16:creationId xmlns:a16="http://schemas.microsoft.com/office/drawing/2014/main" id="{BFEBCC34-B779-4C54-A437-5E64BDF4B530}"/>
              </a:ext>
            </a:extLst>
          </p:cNvPr>
          <p:cNvSpPr>
            <a:spLocks noGrp="1"/>
          </p:cNvSpPr>
          <p:nvPr>
            <p:ph type="body" sz="quarter" idx="10"/>
          </p:nvPr>
        </p:nvSpPr>
        <p:spPr/>
        <p:txBody>
          <a:bodyPr/>
          <a:lstStyle/>
          <a:p>
            <a:r>
              <a:rPr kumimoji="1" lang="en-US" altLang="ja-JP" dirty="0"/>
              <a:t>Juan M. Cebrian et al., "Boosting Store Buffer Efficiency with Store-Prefetch Bursts" MICRO 2020</a:t>
            </a:r>
          </a:p>
          <a:p>
            <a:r>
              <a:rPr lang="ja-JP" altLang="en-US" dirty="0"/>
              <a:t>スペインの</a:t>
            </a:r>
            <a:r>
              <a:rPr lang="ja-JP" altLang="en-US" b="0" i="0" dirty="0">
                <a:solidFill>
                  <a:srgbClr val="202122"/>
                </a:solidFill>
                <a:effectLst/>
                <a:latin typeface="Arial" panose="020B0604020202020204" pitchFamily="34" charset="0"/>
              </a:rPr>
              <a:t>ムルシア大学</a:t>
            </a:r>
            <a:r>
              <a:rPr lang="ja-JP" altLang="en-US" dirty="0"/>
              <a:t>の人達</a:t>
            </a:r>
            <a:endParaRPr kumimoji="1" lang="ja-JP" altLang="en-US" dirty="0"/>
          </a:p>
        </p:txBody>
      </p:sp>
    </p:spTree>
    <p:extLst>
      <p:ext uri="{BB962C8B-B14F-4D97-AF65-F5344CB8AC3E}">
        <p14:creationId xmlns:p14="http://schemas.microsoft.com/office/powerpoint/2010/main" val="1996922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7" y="4779015"/>
            <a:ext cx="8262041" cy="1439709"/>
          </a:xfrm>
        </p:spPr>
        <p:txBody>
          <a:bodyPr/>
          <a:lstStyle/>
          <a:p>
            <a:r>
              <a:rPr lang="ja-JP" altLang="en-US" dirty="0"/>
              <a:t>コンデンサと，連動したスイッチによって表せる</a:t>
            </a:r>
            <a:endParaRPr lang="en-US" altLang="ja-JP" dirty="0"/>
          </a:p>
          <a:p>
            <a:pPr lvl="1"/>
            <a:r>
              <a:rPr lang="ja-JP" altLang="en-US" dirty="0"/>
              <a:t>充電：下のスイッチが</a:t>
            </a:r>
            <a:r>
              <a:rPr lang="en-US" altLang="ja-JP" dirty="0"/>
              <a:t>ON</a:t>
            </a:r>
          </a:p>
          <a:p>
            <a:pPr lvl="1"/>
            <a:r>
              <a:rPr lang="ja-JP" altLang="en-US" dirty="0"/>
              <a:t>放電：上のスイッチが</a:t>
            </a:r>
            <a:r>
              <a:rPr lang="en-US" altLang="ja-JP" dirty="0"/>
              <a:t>ON</a:t>
            </a:r>
          </a:p>
          <a:p>
            <a:r>
              <a:rPr lang="en-US" altLang="ja-JP" dirty="0"/>
              <a:t>CPU </a:t>
            </a:r>
            <a:r>
              <a:rPr lang="ja-JP" altLang="en-US" dirty="0"/>
              <a:t>の計算で消費されるエネルギー：</a:t>
            </a:r>
            <a:endParaRPr lang="en-US" altLang="ja-JP" dirty="0"/>
          </a:p>
          <a:p>
            <a:pPr lvl="1"/>
            <a:r>
              <a:rPr lang="ja-JP" altLang="en-US" dirty="0">
                <a:solidFill>
                  <a:schemeClr val="accent5"/>
                </a:solidFill>
              </a:rPr>
              <a:t>スイッチ </a:t>
            </a:r>
            <a:r>
              <a:rPr lang="en-US" altLang="ja-JP" dirty="0">
                <a:solidFill>
                  <a:schemeClr val="accent5"/>
                </a:solidFill>
              </a:rPr>
              <a:t>ON/OFF </a:t>
            </a:r>
            <a:r>
              <a:rPr lang="ja-JP" altLang="en-US" dirty="0">
                <a:solidFill>
                  <a:schemeClr val="accent5"/>
                </a:solidFill>
              </a:rPr>
              <a:t>するためのコンデンサへの充放電</a:t>
            </a:r>
            <a:endParaRPr lang="en-US" altLang="ja-JP" dirty="0">
              <a:solidFill>
                <a:schemeClr val="accent5"/>
              </a:solidFill>
            </a:endParaRPr>
          </a:p>
          <a:p>
            <a:pPr lvl="1"/>
            <a:endParaRPr lang="en-US" altLang="ja-JP" dirty="0"/>
          </a:p>
        </p:txBody>
      </p:sp>
      <p:grpSp>
        <p:nvGrpSpPr>
          <p:cNvPr id="4" name="グループ化 3"/>
          <p:cNvGrpSpPr/>
          <p:nvPr/>
        </p:nvGrpSpPr>
        <p:grpSpPr>
          <a:xfrm rot="5400000">
            <a:off x="6436476" y="2094802"/>
            <a:ext cx="67531" cy="337533"/>
            <a:chOff x="3401870" y="728700"/>
            <a:chExt cx="180020" cy="405045"/>
          </a:xfrm>
        </p:grpSpPr>
        <p:cxnSp>
          <p:nvCxnSpPr>
            <p:cNvPr id="5" name="直線コネクタ 4"/>
            <p:cNvCxnSpPr/>
            <p:nvPr/>
          </p:nvCxnSpPr>
          <p:spPr>
            <a:xfrm>
              <a:off x="3401870" y="77370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spTree>
    <p:extLst>
      <p:ext uri="{BB962C8B-B14F-4D97-AF65-F5344CB8AC3E}">
        <p14:creationId xmlns:p14="http://schemas.microsoft.com/office/powerpoint/2010/main" val="188204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8706-A527-444E-9387-3C5BA3865A48}"/>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93E85E6-CEC2-4F19-8BBC-C3F66F3231D5}"/>
              </a:ext>
            </a:extLst>
          </p:cNvPr>
          <p:cNvSpPr>
            <a:spLocks noGrp="1"/>
          </p:cNvSpPr>
          <p:nvPr>
            <p:ph type="body" sz="quarter" idx="10"/>
          </p:nvPr>
        </p:nvSpPr>
        <p:spPr/>
        <p:txBody>
          <a:bodyPr/>
          <a:lstStyle/>
          <a:p>
            <a:r>
              <a:rPr kumimoji="1" lang="ja-JP" altLang="en-US" dirty="0"/>
              <a:t>ストア・バッファ（</a:t>
            </a:r>
            <a:r>
              <a:rPr kumimoji="1" lang="en-US" altLang="ja-JP" dirty="0"/>
              <a:t>Store Buffer: SB</a:t>
            </a:r>
            <a:r>
              <a:rPr kumimoji="1" lang="ja-JP" altLang="en-US" dirty="0"/>
              <a:t>）</a:t>
            </a:r>
            <a:endParaRPr kumimoji="1" lang="en-US" altLang="ja-JP" dirty="0"/>
          </a:p>
          <a:p>
            <a:pPr lvl="1"/>
            <a:r>
              <a:rPr kumimoji="1" lang="ja-JP" altLang="en-US" dirty="0"/>
              <a:t>ストアのレイテンシは </a:t>
            </a:r>
            <a:r>
              <a:rPr kumimoji="1" lang="en-US" altLang="ja-JP" dirty="0"/>
              <a:t>SB </a:t>
            </a:r>
            <a:r>
              <a:rPr kumimoji="1" lang="ja-JP" altLang="en-US" dirty="0"/>
              <a:t>によって隠蔽</a:t>
            </a:r>
            <a:endParaRPr kumimoji="1" lang="en-US" altLang="ja-JP" dirty="0"/>
          </a:p>
          <a:p>
            <a:pPr lvl="1"/>
            <a:r>
              <a:rPr kumimoji="1" lang="en-US" altLang="ja-JP" dirty="0"/>
              <a:t>SB </a:t>
            </a:r>
            <a:r>
              <a:rPr kumimoji="1" lang="ja-JP" altLang="en-US" dirty="0"/>
              <a:t>への書き込みのみでストアはコミットできる</a:t>
            </a:r>
            <a:endParaRPr kumimoji="1" lang="en-US" altLang="ja-JP" dirty="0"/>
          </a:p>
          <a:p>
            <a:r>
              <a:rPr kumimoji="1" lang="ja-JP" altLang="en-US" dirty="0"/>
              <a:t>（この </a:t>
            </a:r>
            <a:r>
              <a:rPr kumimoji="1" lang="en-US" altLang="ja-JP" dirty="0"/>
              <a:t>SB</a:t>
            </a:r>
            <a:r>
              <a:rPr lang="ja-JP" altLang="en-US" dirty="0"/>
              <a:t> は文脈的にコア内の </a:t>
            </a:r>
            <a:r>
              <a:rPr lang="en-US" altLang="ja-JP" dirty="0"/>
              <a:t>SQ </a:t>
            </a:r>
            <a:r>
              <a:rPr lang="ja-JP" altLang="en-US" dirty="0"/>
              <a:t>を指しているものと思われる</a:t>
            </a:r>
            <a:endParaRPr lang="en-US" altLang="ja-JP" dirty="0"/>
          </a:p>
          <a:p>
            <a:pPr lvl="1"/>
            <a:r>
              <a:rPr kumimoji="1" lang="en-US" altLang="ja-JP" dirty="0"/>
              <a:t>SQ </a:t>
            </a:r>
            <a:r>
              <a:rPr kumimoji="1" lang="ja-JP" altLang="en-US" dirty="0"/>
              <a:t>上にコミット・ポインタと書き戻しポインタを持つ実装</a:t>
            </a:r>
            <a:endParaRPr kumimoji="1" lang="en-US" altLang="ja-JP" dirty="0"/>
          </a:p>
          <a:p>
            <a:r>
              <a:rPr kumimoji="1" lang="ja-JP" altLang="en-US" dirty="0"/>
              <a:t>問題：</a:t>
            </a:r>
            <a:endParaRPr kumimoji="1" lang="en-US" altLang="ja-JP" dirty="0"/>
          </a:p>
          <a:p>
            <a:pPr lvl="1"/>
            <a:r>
              <a:rPr kumimoji="1" lang="en-US" altLang="ja-JP" dirty="0"/>
              <a:t>SB </a:t>
            </a:r>
            <a:r>
              <a:rPr kumimoji="1" lang="ja-JP" altLang="en-US" dirty="0"/>
              <a:t>がフルになるとストールが発生</a:t>
            </a:r>
            <a:endParaRPr kumimoji="1" lang="en-US" altLang="ja-JP" dirty="0"/>
          </a:p>
          <a:p>
            <a:pPr lvl="2"/>
            <a:r>
              <a:rPr kumimoji="1" lang="ja-JP" altLang="en-US" dirty="0"/>
              <a:t>ストアのキャッシュ・ミスなどにより起きる</a:t>
            </a:r>
            <a:endParaRPr kumimoji="1" lang="en-US" altLang="ja-JP" dirty="0"/>
          </a:p>
          <a:p>
            <a:pPr lvl="2"/>
            <a:r>
              <a:rPr kumimoji="1" lang="ja-JP" altLang="en-US" dirty="0"/>
              <a:t>ストール・サイクルの</a:t>
            </a:r>
            <a:r>
              <a:rPr kumimoji="1" lang="en-US" altLang="ja-JP" dirty="0"/>
              <a:t>3</a:t>
            </a:r>
            <a:r>
              <a:rPr kumimoji="1" lang="ja-JP" altLang="en-US" dirty="0"/>
              <a:t>分の</a:t>
            </a:r>
            <a:r>
              <a:rPr kumimoji="1" lang="en-US" altLang="ja-JP" dirty="0"/>
              <a:t>1</a:t>
            </a:r>
            <a:r>
              <a:rPr kumimoji="1" lang="ja-JP" altLang="en-US" dirty="0"/>
              <a:t>程度を占めることもある</a:t>
            </a:r>
            <a:endParaRPr kumimoji="1" lang="en-US" altLang="ja-JP" dirty="0"/>
          </a:p>
          <a:p>
            <a:pPr lvl="1"/>
            <a:r>
              <a:rPr kumimoji="1" lang="ja-JP" altLang="en-US" dirty="0"/>
              <a:t>高速にフォワーディングを行うために，</a:t>
            </a:r>
            <a:r>
              <a:rPr kumimoji="1" lang="en-US" altLang="ja-JP" dirty="0"/>
              <a:t>SB </a:t>
            </a:r>
            <a:r>
              <a:rPr kumimoji="1" lang="ja-JP" altLang="en-US" dirty="0"/>
              <a:t>を大きくできない</a:t>
            </a:r>
            <a:endParaRPr kumimoji="1" lang="en-US" altLang="ja-JP" dirty="0"/>
          </a:p>
        </p:txBody>
      </p:sp>
    </p:spTree>
    <p:extLst>
      <p:ext uri="{BB962C8B-B14F-4D97-AF65-F5344CB8AC3E}">
        <p14:creationId xmlns:p14="http://schemas.microsoft.com/office/powerpoint/2010/main" val="21886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44400-696B-416C-B27B-38AEBA3E7BB7}"/>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44E9EB1E-D64D-46FC-A7F6-B5DC9DC5536C}"/>
              </a:ext>
            </a:extLst>
          </p:cNvPr>
          <p:cNvSpPr>
            <a:spLocks noGrp="1"/>
          </p:cNvSpPr>
          <p:nvPr>
            <p:ph type="body" sz="quarter" idx="10"/>
          </p:nvPr>
        </p:nvSpPr>
        <p:spPr>
          <a:xfrm>
            <a:off x="431954" y="1088974"/>
            <a:ext cx="8460094" cy="5219751"/>
          </a:xfrm>
        </p:spPr>
        <p:txBody>
          <a:bodyPr/>
          <a:lstStyle/>
          <a:p>
            <a:r>
              <a:rPr kumimoji="1" lang="ja-JP" altLang="en-US" sz="1800" dirty="0"/>
              <a:t>観察：</a:t>
            </a:r>
            <a:endParaRPr kumimoji="1" lang="en-US" altLang="ja-JP" sz="1800" dirty="0"/>
          </a:p>
          <a:p>
            <a:pPr marL="817200" lvl="1" indent="-457200">
              <a:buFont typeface="+mj-lt"/>
              <a:buAutoNum type="arabicPeriod"/>
            </a:pPr>
            <a:r>
              <a:rPr kumimoji="1" lang="en-US" altLang="ja-JP" sz="1800" dirty="0"/>
              <a:t>SB </a:t>
            </a:r>
            <a:r>
              <a:rPr kumimoji="1" lang="ja-JP" altLang="en-US" sz="1800" dirty="0"/>
              <a:t>によるストールの大半は，ごく少数の命令に由来</a:t>
            </a:r>
            <a:endParaRPr kumimoji="1" lang="en-US" altLang="ja-JP" sz="1800" dirty="0"/>
          </a:p>
          <a:p>
            <a:pPr marL="817200" lvl="1" indent="-457200">
              <a:buFont typeface="+mj-lt"/>
              <a:buAutoNum type="arabicPeriod"/>
            </a:pPr>
            <a:r>
              <a:rPr kumimoji="1" lang="ja-JP" altLang="en-US" sz="1800" dirty="0"/>
              <a:t>それらの大半はコピー操作等（</a:t>
            </a:r>
            <a:r>
              <a:rPr kumimoji="1" lang="en-US" altLang="ja-JP" sz="1800" dirty="0"/>
              <a:t>memcpy </a:t>
            </a:r>
            <a:r>
              <a:rPr kumimoji="1" lang="ja-JP" altLang="en-US" sz="1800" dirty="0"/>
              <a:t>とか）であり，アドレスは容易に予測できる</a:t>
            </a:r>
            <a:endParaRPr kumimoji="1" lang="en-US" altLang="ja-JP" sz="1800" dirty="0"/>
          </a:p>
          <a:p>
            <a:pPr marL="817200" lvl="1" indent="-457200">
              <a:buFont typeface="+mj-lt"/>
              <a:buAutoNum type="arabicPeriod"/>
            </a:pPr>
            <a:r>
              <a:rPr kumimoji="1" lang="ja-JP" altLang="en-US" sz="1800" dirty="0"/>
              <a:t>しかし強烈な積極度でプリフェッチを行わなければ遅延を隠蔽できない</a:t>
            </a:r>
            <a:endParaRPr kumimoji="1" lang="en-US" altLang="ja-JP" sz="1800" dirty="0"/>
          </a:p>
          <a:p>
            <a:pPr lvl="2"/>
            <a:r>
              <a:rPr kumimoji="1" lang="ja-JP" altLang="en-US" sz="1800" dirty="0"/>
              <a:t>ロードもストアも区別しない既存のプリフェッチではダメな理由</a:t>
            </a:r>
            <a:endParaRPr kumimoji="1" lang="en-US" altLang="ja-JP" sz="1800" dirty="0"/>
          </a:p>
          <a:p>
            <a:pPr lvl="2"/>
            <a:r>
              <a:rPr kumimoji="1" lang="ja-JP" altLang="en-US" sz="1800" dirty="0"/>
              <a:t>普通はポリューションを恐れて，特に </a:t>
            </a:r>
            <a:r>
              <a:rPr kumimoji="1" lang="en-US" altLang="ja-JP" sz="1800" dirty="0"/>
              <a:t>L1 </a:t>
            </a:r>
            <a:r>
              <a:rPr kumimoji="1" lang="ja-JP" altLang="en-US" sz="1800" dirty="0"/>
              <a:t>ではそこまで強くしない</a:t>
            </a:r>
            <a:endParaRPr kumimoji="1" lang="en-US" altLang="ja-JP" sz="1800" dirty="0"/>
          </a:p>
          <a:p>
            <a:r>
              <a:rPr kumimoji="1" lang="ja-JP" altLang="en-US" sz="1800" dirty="0"/>
              <a:t>方針：</a:t>
            </a:r>
            <a:endParaRPr kumimoji="1" lang="en-US" altLang="ja-JP" sz="1800" dirty="0"/>
          </a:p>
          <a:p>
            <a:pPr lvl="1"/>
            <a:r>
              <a:rPr kumimoji="1" lang="ja-JP" altLang="en-US" sz="1800" dirty="0"/>
              <a:t>連続領域への集中した書き込みがあるとストアのバーストとして検出</a:t>
            </a:r>
            <a:endParaRPr kumimoji="1" lang="en-US" altLang="ja-JP" sz="1800" dirty="0"/>
          </a:p>
          <a:p>
            <a:pPr lvl="2"/>
            <a:r>
              <a:rPr kumimoji="1" lang="ja-JP" altLang="en-US" sz="1800" dirty="0"/>
              <a:t>アンロールやインタリーブによる順序入れ替えを考慮する</a:t>
            </a:r>
            <a:endParaRPr kumimoji="1" lang="en-US" altLang="ja-JP" sz="1800" dirty="0"/>
          </a:p>
          <a:p>
            <a:pPr lvl="1"/>
            <a:r>
              <a:rPr kumimoji="1" lang="ja-JP" altLang="en-US" sz="1800" dirty="0"/>
              <a:t>検出したら現在のその</a:t>
            </a:r>
            <a:r>
              <a:rPr kumimoji="1" lang="ja-JP" altLang="en-US" sz="1800" dirty="0">
                <a:solidFill>
                  <a:schemeClr val="accent5"/>
                </a:solidFill>
              </a:rPr>
              <a:t>ページの残り</a:t>
            </a:r>
            <a:r>
              <a:rPr kumimoji="1" lang="ja-JP" altLang="en-US" sz="1800" dirty="0"/>
              <a:t>を全部プリフェッチ</a:t>
            </a:r>
          </a:p>
        </p:txBody>
      </p:sp>
    </p:spTree>
    <p:extLst>
      <p:ext uri="{BB962C8B-B14F-4D97-AF65-F5344CB8AC3E}">
        <p14:creationId xmlns:p14="http://schemas.microsoft.com/office/powerpoint/2010/main" val="200323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59534-9347-4763-A172-6913A60A1964}"/>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64D88388-53C3-4F75-8481-F978A80CF59A}"/>
              </a:ext>
            </a:extLst>
          </p:cNvPr>
          <p:cNvSpPr>
            <a:spLocks noGrp="1"/>
          </p:cNvSpPr>
          <p:nvPr>
            <p:ph type="body" sz="quarter" idx="10"/>
          </p:nvPr>
        </p:nvSpPr>
        <p:spPr>
          <a:xfrm>
            <a:off x="611956" y="1088974"/>
            <a:ext cx="8460094" cy="5219751"/>
          </a:xfrm>
        </p:spPr>
        <p:txBody>
          <a:bodyPr/>
          <a:lstStyle/>
          <a:p>
            <a:r>
              <a:rPr kumimoji="1" lang="ja-JP" altLang="en-US" sz="1800" dirty="0"/>
              <a:t>構造：</a:t>
            </a:r>
            <a:r>
              <a:rPr kumimoji="1" lang="en-US" altLang="ja-JP" sz="1800" dirty="0"/>
              <a:t>Sat </a:t>
            </a:r>
            <a:r>
              <a:rPr kumimoji="1" lang="ja-JP" altLang="en-US" sz="1800" dirty="0"/>
              <a:t>カウンタ</a:t>
            </a:r>
            <a:r>
              <a:rPr kumimoji="1" lang="en-US" altLang="ja-JP" sz="1800" dirty="0"/>
              <a:t> (4 bits)</a:t>
            </a:r>
          </a:p>
          <a:p>
            <a:pPr lvl="1"/>
            <a:r>
              <a:rPr lang="ja-JP" altLang="en-US" sz="1800" dirty="0"/>
              <a:t>アクセスが「隣接」したラインへ遷移した回数を数える</a:t>
            </a:r>
            <a:endParaRPr lang="en-US" altLang="ja-JP" sz="1800" dirty="0"/>
          </a:p>
          <a:p>
            <a:pPr lvl="1"/>
            <a:r>
              <a:rPr lang="ja-JP" altLang="en-US" sz="1800" dirty="0"/>
              <a:t>遠くに飛んだ場合はリセット</a:t>
            </a:r>
            <a:endParaRPr lang="en-US" altLang="ja-JP" sz="1800" dirty="0"/>
          </a:p>
          <a:p>
            <a:r>
              <a:rPr kumimoji="1" lang="ja-JP" altLang="en-US" sz="1800" dirty="0"/>
              <a:t>動作：ストアのコミット時に</a:t>
            </a:r>
            <a:r>
              <a:rPr lang="ja-JP" altLang="en-US" sz="1800" dirty="0"/>
              <a:t>直前ストアのライン・アドレスとの差分をみる</a:t>
            </a:r>
            <a:endParaRPr lang="en-US" altLang="ja-JP" sz="1800" dirty="0"/>
          </a:p>
          <a:p>
            <a:pPr lvl="1"/>
            <a:r>
              <a:rPr lang="en-US" altLang="ja-JP" sz="1800" dirty="0"/>
              <a:t>0</a:t>
            </a:r>
            <a:r>
              <a:rPr lang="ja-JP" altLang="en-US" sz="1800" dirty="0"/>
              <a:t>：</a:t>
            </a:r>
            <a:r>
              <a:rPr kumimoji="1" lang="en-US" altLang="ja-JP" sz="1800" dirty="0"/>
              <a:t> </a:t>
            </a:r>
            <a:r>
              <a:rPr kumimoji="1" lang="ja-JP" altLang="en-US" sz="1800" dirty="0"/>
              <a:t>同じライン．何もしない</a:t>
            </a:r>
            <a:endParaRPr kumimoji="1" lang="en-US" altLang="ja-JP" sz="1800" dirty="0"/>
          </a:p>
          <a:p>
            <a:pPr lvl="1"/>
            <a:r>
              <a:rPr lang="en-US" altLang="ja-JP" sz="1800" dirty="0"/>
              <a:t>1</a:t>
            </a:r>
            <a:r>
              <a:rPr lang="ja-JP" altLang="en-US" sz="1800" dirty="0"/>
              <a:t>：</a:t>
            </a:r>
            <a:r>
              <a:rPr kumimoji="1" lang="en-US" altLang="ja-JP" sz="1800" dirty="0"/>
              <a:t> </a:t>
            </a:r>
            <a:r>
              <a:rPr kumimoji="1" lang="ja-JP" altLang="en-US" sz="1800" dirty="0"/>
              <a:t>隣のライン．</a:t>
            </a:r>
            <a:r>
              <a:rPr kumimoji="1" lang="en-US" altLang="ja-JP" sz="1800" dirty="0"/>
              <a:t>Sat  </a:t>
            </a:r>
            <a:r>
              <a:rPr lang="ja-JP" altLang="en-US" sz="1800" dirty="0"/>
              <a:t>をインクリメント</a:t>
            </a:r>
            <a:endParaRPr lang="en-US" altLang="ja-JP" sz="1800" dirty="0"/>
          </a:p>
          <a:p>
            <a:pPr lvl="1"/>
            <a:r>
              <a:rPr lang="ja-JP" altLang="en-US" sz="1800" dirty="0"/>
              <a:t>それ以外：</a:t>
            </a:r>
            <a:r>
              <a:rPr kumimoji="1" lang="en-US" altLang="ja-JP" sz="1800" dirty="0"/>
              <a:t> Sat </a:t>
            </a:r>
            <a:r>
              <a:rPr lang="ja-JP" altLang="en-US" sz="1800" dirty="0"/>
              <a:t>をリセット</a:t>
            </a:r>
            <a:endParaRPr lang="en-US" altLang="ja-JP" sz="1800" dirty="0"/>
          </a:p>
          <a:p>
            <a:pPr lvl="2"/>
            <a:r>
              <a:rPr lang="ja-JP" altLang="en-US" sz="1800" dirty="0">
                <a:solidFill>
                  <a:schemeClr val="accent5"/>
                </a:solidFill>
              </a:rPr>
              <a:t>アクセスされるライン・アドレスが </a:t>
            </a:r>
            <a:r>
              <a:rPr lang="en-US" altLang="ja-JP" sz="1800" dirty="0">
                <a:solidFill>
                  <a:schemeClr val="accent5"/>
                </a:solidFill>
              </a:rPr>
              <a:t>+0</a:t>
            </a:r>
            <a:r>
              <a:rPr lang="ja-JP" altLang="en-US" sz="1800" dirty="0">
                <a:solidFill>
                  <a:schemeClr val="accent5"/>
                </a:solidFill>
              </a:rPr>
              <a:t>～</a:t>
            </a:r>
            <a:r>
              <a:rPr lang="en-US" altLang="ja-JP" sz="1800" dirty="0">
                <a:solidFill>
                  <a:schemeClr val="accent5"/>
                </a:solidFill>
              </a:rPr>
              <a:t>+1 </a:t>
            </a:r>
            <a:r>
              <a:rPr lang="ja-JP" altLang="en-US" sz="1800" dirty="0">
                <a:solidFill>
                  <a:schemeClr val="accent5"/>
                </a:solidFill>
              </a:rPr>
              <a:t>の範囲から外れるとリセット</a:t>
            </a:r>
            <a:endParaRPr lang="en-US" altLang="ja-JP" sz="1800" dirty="0">
              <a:solidFill>
                <a:schemeClr val="accent5"/>
              </a:solidFill>
            </a:endParaRPr>
          </a:p>
          <a:p>
            <a:pPr lvl="2"/>
            <a:r>
              <a:rPr lang="ja-JP" altLang="en-US" sz="1800" dirty="0">
                <a:solidFill>
                  <a:schemeClr val="accent5"/>
                </a:solidFill>
              </a:rPr>
              <a:t>つまり，ストアが局所的に集中しなければカウンタは増えない</a:t>
            </a:r>
            <a:endParaRPr lang="en-US" altLang="ja-JP" sz="1800" dirty="0">
              <a:solidFill>
                <a:schemeClr val="accent5"/>
              </a:solidFill>
            </a:endParaRPr>
          </a:p>
          <a:p>
            <a:r>
              <a:rPr lang="ja-JP" altLang="en-US" sz="1800" dirty="0"/>
              <a:t>一定ストア毎に，カウンタの値が閾値以上であればバースト検出</a:t>
            </a:r>
            <a:endParaRPr lang="en-US" altLang="ja-JP" sz="1800" dirty="0"/>
          </a:p>
        </p:txBody>
      </p:sp>
    </p:spTree>
    <p:extLst>
      <p:ext uri="{BB962C8B-B14F-4D97-AF65-F5344CB8AC3E}">
        <p14:creationId xmlns:p14="http://schemas.microsoft.com/office/powerpoint/2010/main" val="411938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84D0C-B2CA-4C6C-8C05-2471A4130E44}"/>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8EBDEC31-EB68-4BE5-8597-CC0329DC85D9}"/>
              </a:ext>
            </a:extLst>
          </p:cNvPr>
          <p:cNvSpPr>
            <a:spLocks noGrp="1"/>
          </p:cNvSpPr>
          <p:nvPr>
            <p:ph type="body" sz="quarter" idx="10"/>
          </p:nvPr>
        </p:nvSpPr>
        <p:spPr>
          <a:xfrm>
            <a:off x="611956" y="5499023"/>
            <a:ext cx="8280092" cy="809702"/>
          </a:xfrm>
        </p:spPr>
        <p:txBody>
          <a:bodyPr/>
          <a:lstStyle/>
          <a:p>
            <a:pPr lvl="1"/>
            <a:r>
              <a:rPr kumimoji="1" lang="ja-JP" altLang="en-US" sz="1800" dirty="0"/>
              <a:t>理想モデルを </a:t>
            </a:r>
            <a:r>
              <a:rPr kumimoji="1" lang="en-US" altLang="ja-JP" sz="1800" dirty="0"/>
              <a:t>1.00 </a:t>
            </a:r>
            <a:r>
              <a:rPr kumimoji="1" lang="ja-JP" altLang="en-US" sz="1800" dirty="0"/>
              <a:t>とした相対値（数字が高いほど高性能）</a:t>
            </a:r>
            <a:endParaRPr kumimoji="1" lang="en-US" altLang="ja-JP" sz="1800" dirty="0"/>
          </a:p>
          <a:p>
            <a:pPr lvl="1"/>
            <a:r>
              <a:rPr kumimoji="1" lang="ja-JP" altLang="en-US" sz="1800" dirty="0"/>
              <a:t>コミット時や実行時にプリフェッチを行うモデルと比較</a:t>
            </a:r>
            <a:endParaRPr kumimoji="1" lang="en-US" altLang="ja-JP" sz="1800" dirty="0"/>
          </a:p>
          <a:p>
            <a:pPr lvl="1"/>
            <a:r>
              <a:rPr kumimoji="1" lang="ja-JP" altLang="en-US" sz="1800" dirty="0"/>
              <a:t>特に </a:t>
            </a:r>
            <a:r>
              <a:rPr kumimoji="1" lang="en-US" altLang="ja-JP" sz="1800" dirty="0"/>
              <a:t>SB </a:t>
            </a:r>
            <a:r>
              <a:rPr kumimoji="1" lang="ja-JP" altLang="en-US" sz="1800" dirty="0"/>
              <a:t>が小さい時に大きく性能を向上</a:t>
            </a:r>
          </a:p>
        </p:txBody>
      </p:sp>
      <p:pic>
        <p:nvPicPr>
          <p:cNvPr id="7" name="図 6">
            <a:extLst>
              <a:ext uri="{FF2B5EF4-FFF2-40B4-BE49-F238E27FC236}">
                <a16:creationId xmlns:a16="http://schemas.microsoft.com/office/drawing/2014/main" id="{D717F2C1-B37B-4274-80E5-D0B9E4060E13}"/>
              </a:ext>
            </a:extLst>
          </p:cNvPr>
          <p:cNvPicPr>
            <a:picLocks noChangeAspect="1"/>
          </p:cNvPicPr>
          <p:nvPr/>
        </p:nvPicPr>
        <p:blipFill>
          <a:blip r:embed="rId2"/>
          <a:stretch>
            <a:fillRect/>
          </a:stretch>
        </p:blipFill>
        <p:spPr>
          <a:xfrm>
            <a:off x="791958" y="908972"/>
            <a:ext cx="7542033" cy="4388804"/>
          </a:xfrm>
          <a:prstGeom prst="rect">
            <a:avLst/>
          </a:prstGeom>
        </p:spPr>
      </p:pic>
    </p:spTree>
    <p:extLst>
      <p:ext uri="{BB962C8B-B14F-4D97-AF65-F5344CB8AC3E}">
        <p14:creationId xmlns:p14="http://schemas.microsoft.com/office/powerpoint/2010/main" val="16090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F098-B453-412F-A1F4-D2C0D9A942BE}"/>
              </a:ext>
            </a:extLst>
          </p:cNvPr>
          <p:cNvSpPr>
            <a:spLocks noGrp="1"/>
          </p:cNvSpPr>
          <p:nvPr>
            <p:ph type="title"/>
          </p:nvPr>
        </p:nvSpPr>
        <p:spPr/>
        <p:txBody>
          <a:bodyPr/>
          <a:lstStyle/>
          <a:p>
            <a:r>
              <a:rPr kumimoji="1" lang="en-US" altLang="ja-JP" dirty="0"/>
              <a:t>TLB </a:t>
            </a:r>
            <a:r>
              <a:rPr kumimoji="1" lang="ja-JP" altLang="en-US" dirty="0"/>
              <a:t>置き換えアルゴリズム</a:t>
            </a:r>
          </a:p>
        </p:txBody>
      </p:sp>
      <p:sp>
        <p:nvSpPr>
          <p:cNvPr id="3" name="テキスト プレースホルダー 2">
            <a:extLst>
              <a:ext uri="{FF2B5EF4-FFF2-40B4-BE49-F238E27FC236}">
                <a16:creationId xmlns:a16="http://schemas.microsoft.com/office/drawing/2014/main" id="{DD4B6FB1-F7ED-45D5-ADE3-21288DDE0B67}"/>
              </a:ext>
            </a:extLst>
          </p:cNvPr>
          <p:cNvSpPr>
            <a:spLocks noGrp="1"/>
          </p:cNvSpPr>
          <p:nvPr>
            <p:ph type="body" sz="quarter" idx="10"/>
          </p:nvPr>
        </p:nvSpPr>
        <p:spPr/>
        <p:txBody>
          <a:bodyPr/>
          <a:lstStyle/>
          <a:p>
            <a:r>
              <a:rPr kumimoji="1" lang="en-US" altLang="ja-JP" dirty="0"/>
              <a:t>S. </a:t>
            </a:r>
            <a:r>
              <a:rPr kumimoji="1" lang="en-US" altLang="ja-JP" dirty="0" err="1"/>
              <a:t>Mirbagher-Ajorpaz</a:t>
            </a:r>
            <a:r>
              <a:rPr kumimoji="1" lang="en-US" altLang="ja-JP" dirty="0"/>
              <a:t>  et al., "</a:t>
            </a:r>
            <a:r>
              <a:rPr kumimoji="1" lang="en-US" altLang="ja-JP" dirty="0" err="1"/>
              <a:t>CHiRP</a:t>
            </a:r>
            <a:r>
              <a:rPr kumimoji="1" lang="en-US" altLang="ja-JP" dirty="0"/>
              <a:t>: Control-Flow History Reuse Prediction“, MICRO 2020</a:t>
            </a:r>
          </a:p>
          <a:p>
            <a:r>
              <a:rPr lang="ja-JP" altLang="en-US" dirty="0"/>
              <a:t>テキサス</a:t>
            </a:r>
            <a:r>
              <a:rPr lang="en-US" altLang="ja-JP" dirty="0"/>
              <a:t>A&amp;M</a:t>
            </a:r>
            <a:r>
              <a:rPr lang="ja-JP" altLang="en-US" dirty="0"/>
              <a:t>大学</a:t>
            </a:r>
            <a:endParaRPr kumimoji="1" lang="ja-JP" altLang="en-US" dirty="0"/>
          </a:p>
        </p:txBody>
      </p:sp>
    </p:spTree>
    <p:extLst>
      <p:ext uri="{BB962C8B-B14F-4D97-AF65-F5344CB8AC3E}">
        <p14:creationId xmlns:p14="http://schemas.microsoft.com/office/powerpoint/2010/main" val="152804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7CB2C-1350-499C-834F-735159D10AA2}"/>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376471A-AE2D-45E8-9799-DEB4F1299611}"/>
              </a:ext>
            </a:extLst>
          </p:cNvPr>
          <p:cNvSpPr>
            <a:spLocks noGrp="1"/>
          </p:cNvSpPr>
          <p:nvPr>
            <p:ph type="body" sz="quarter" idx="10"/>
          </p:nvPr>
        </p:nvSpPr>
        <p:spPr/>
        <p:txBody>
          <a:bodyPr/>
          <a:lstStyle/>
          <a:p>
            <a:r>
              <a:rPr kumimoji="1" lang="en-US" altLang="ja-JP" dirty="0"/>
              <a:t>TLB</a:t>
            </a:r>
            <a:r>
              <a:rPr kumimoji="1" lang="ja-JP" altLang="en-US" dirty="0"/>
              <a:t>（</a:t>
            </a:r>
            <a:r>
              <a:rPr kumimoji="1" lang="en-US" altLang="ja-JP" dirty="0"/>
              <a:t>Translation Lookaside Buffer</a:t>
            </a:r>
            <a:r>
              <a:rPr kumimoji="1" lang="ja-JP" altLang="en-US" dirty="0"/>
              <a:t>）　</a:t>
            </a:r>
            <a:endParaRPr kumimoji="1" lang="en-US" altLang="ja-JP" dirty="0"/>
          </a:p>
          <a:p>
            <a:pPr lvl="1"/>
            <a:r>
              <a:rPr kumimoji="1" lang="ja-JP" altLang="en-US" dirty="0"/>
              <a:t>アドレス変換のためのページ・テーブルのキャッシュ</a:t>
            </a:r>
            <a:endParaRPr kumimoji="1" lang="en-US" altLang="ja-JP" dirty="0"/>
          </a:p>
          <a:p>
            <a:r>
              <a:rPr kumimoji="1" lang="ja-JP" altLang="en-US" dirty="0"/>
              <a:t>ミス・ペナルティは大きい</a:t>
            </a:r>
            <a:endParaRPr kumimoji="1" lang="en-US" altLang="ja-JP" dirty="0"/>
          </a:p>
          <a:p>
            <a:pPr lvl="1"/>
            <a:r>
              <a:rPr lang="en-US" altLang="ja-JP" dirty="0"/>
              <a:t>L2</a:t>
            </a:r>
            <a:r>
              <a:rPr lang="ja-JP" altLang="en-US" dirty="0"/>
              <a:t> </a:t>
            </a:r>
            <a:r>
              <a:rPr lang="en-US" altLang="ja-JP" dirty="0"/>
              <a:t>TLB </a:t>
            </a:r>
            <a:r>
              <a:rPr lang="ja-JP" altLang="en-US" dirty="0"/>
              <a:t>のミス・ペナルティ：</a:t>
            </a:r>
            <a:endParaRPr lang="en-US" altLang="ja-JP" dirty="0"/>
          </a:p>
          <a:p>
            <a:pPr lvl="2"/>
            <a:r>
              <a:rPr kumimoji="1" lang="en-US" altLang="ja-JP" dirty="0"/>
              <a:t>212 cycles for Skylake (2015)</a:t>
            </a:r>
          </a:p>
          <a:p>
            <a:pPr lvl="2"/>
            <a:r>
              <a:rPr kumimoji="1" lang="en-US" altLang="ja-JP" dirty="0"/>
              <a:t>272 cycles for Broadwell Xeon (2016)</a:t>
            </a:r>
          </a:p>
          <a:p>
            <a:pPr lvl="2"/>
            <a:r>
              <a:rPr kumimoji="1" lang="en-US" altLang="ja-JP" dirty="0"/>
              <a:t>230 cycles for Coffee Lake (2017)</a:t>
            </a:r>
          </a:p>
          <a:p>
            <a:r>
              <a:rPr kumimoji="1" lang="ja-JP" altLang="en-US" dirty="0"/>
              <a:t>ワーキング・セットの増大により，</a:t>
            </a:r>
            <a:r>
              <a:rPr kumimoji="1" lang="en-US" altLang="ja-JP" dirty="0"/>
              <a:t>TLB </a:t>
            </a:r>
            <a:r>
              <a:rPr kumimoji="1" lang="ja-JP" altLang="en-US" dirty="0"/>
              <a:t>ヒット率がより重要に</a:t>
            </a:r>
            <a:endParaRPr kumimoji="1" lang="en-US" altLang="ja-JP" dirty="0"/>
          </a:p>
          <a:p>
            <a:pPr lvl="1"/>
            <a:r>
              <a:rPr kumimoji="1" lang="ja-JP" altLang="en-US" dirty="0"/>
              <a:t>今日</a:t>
            </a:r>
            <a:r>
              <a:rPr lang="ja-JP" altLang="en-US" dirty="0"/>
              <a:t>ではシステム実行時間の </a:t>
            </a:r>
            <a:r>
              <a:rPr lang="en-US" altLang="ja-JP" dirty="0"/>
              <a:t>20%-50% </a:t>
            </a:r>
            <a:r>
              <a:rPr lang="ja-JP" altLang="en-US" dirty="0"/>
              <a:t>を </a:t>
            </a:r>
            <a:r>
              <a:rPr lang="en-US" altLang="ja-JP" dirty="0"/>
              <a:t>TLB</a:t>
            </a:r>
            <a:r>
              <a:rPr lang="ja-JP" altLang="en-US" dirty="0"/>
              <a:t> ミスが占めている</a:t>
            </a:r>
            <a:endParaRPr kumimoji="1" lang="ja-JP" altLang="en-US" dirty="0"/>
          </a:p>
        </p:txBody>
      </p:sp>
    </p:spTree>
    <p:extLst>
      <p:ext uri="{BB962C8B-B14F-4D97-AF65-F5344CB8AC3E}">
        <p14:creationId xmlns:p14="http://schemas.microsoft.com/office/powerpoint/2010/main" val="2958182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FF25F-0F90-45BF-B07C-9AF736EB9596}"/>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995C129D-BC8C-4397-A2D7-ADD3E8DDA008}"/>
              </a:ext>
            </a:extLst>
          </p:cNvPr>
          <p:cNvSpPr>
            <a:spLocks noGrp="1"/>
          </p:cNvSpPr>
          <p:nvPr>
            <p:ph type="body" sz="quarter" idx="10"/>
          </p:nvPr>
        </p:nvSpPr>
        <p:spPr/>
        <p:txBody>
          <a:bodyPr/>
          <a:lstStyle/>
          <a:p>
            <a:r>
              <a:rPr kumimoji="1" lang="en-US" altLang="ja-JP" dirty="0"/>
              <a:t>TLB </a:t>
            </a:r>
            <a:r>
              <a:rPr kumimoji="1" lang="ja-JP" altLang="en-US" dirty="0"/>
              <a:t>の置き換えアルゴリズムは，そもそもあまり研究されていない</a:t>
            </a:r>
            <a:endParaRPr kumimoji="1" lang="en-US" altLang="ja-JP" dirty="0"/>
          </a:p>
          <a:p>
            <a:r>
              <a:rPr kumimoji="1" lang="ja-JP" altLang="en-US" dirty="0"/>
              <a:t>方針：再利用予測に基づく置き換え</a:t>
            </a:r>
            <a:endParaRPr kumimoji="1" lang="en-US" altLang="ja-JP" dirty="0"/>
          </a:p>
          <a:p>
            <a:pPr lvl="1"/>
            <a:r>
              <a:rPr lang="ja-JP" altLang="en-US" dirty="0"/>
              <a:t>エントリが再び使用されるかどうかを予測</a:t>
            </a:r>
            <a:endParaRPr kumimoji="1" lang="en-US" altLang="ja-JP" dirty="0"/>
          </a:p>
          <a:p>
            <a:pPr lvl="1"/>
            <a:r>
              <a:rPr lang="en-US" altLang="ja-JP" dirty="0"/>
              <a:t>LLC</a:t>
            </a:r>
            <a:r>
              <a:rPr lang="ja-JP" altLang="en-US" dirty="0"/>
              <a:t> </a:t>
            </a:r>
            <a:r>
              <a:rPr kumimoji="1" lang="ja-JP" altLang="en-US" dirty="0"/>
              <a:t>や </a:t>
            </a:r>
            <a:r>
              <a:rPr kumimoji="1" lang="en-US" altLang="ja-JP" dirty="0"/>
              <a:t>BTB </a:t>
            </a:r>
            <a:r>
              <a:rPr kumimoji="1" lang="ja-JP" altLang="en-US" dirty="0"/>
              <a:t>の置き換えアルゴリズムでは良く使用されている</a:t>
            </a:r>
            <a:endParaRPr kumimoji="1" lang="en-US" altLang="ja-JP" dirty="0"/>
          </a:p>
          <a:p>
            <a:pPr marL="817200" lvl="1" indent="-457200">
              <a:buFont typeface="+mj-lt"/>
              <a:buAutoNum type="arabicPeriod"/>
            </a:pPr>
            <a:r>
              <a:rPr kumimoji="1" lang="ja-JP" altLang="en-US" dirty="0"/>
              <a:t>エントリの再利用性と強く相関を持つ特徴を利用</a:t>
            </a:r>
            <a:endParaRPr kumimoji="1" lang="en-US" altLang="ja-JP" dirty="0"/>
          </a:p>
        </p:txBody>
      </p:sp>
    </p:spTree>
    <p:extLst>
      <p:ext uri="{BB962C8B-B14F-4D97-AF65-F5344CB8AC3E}">
        <p14:creationId xmlns:p14="http://schemas.microsoft.com/office/powerpoint/2010/main" val="308708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46CCE0-17AA-4ACF-9AFA-EF50D9AD0AC1}"/>
              </a:ext>
            </a:extLst>
          </p:cNvPr>
          <p:cNvSpPr>
            <a:spLocks noGrp="1"/>
          </p:cNvSpPr>
          <p:nvPr>
            <p:ph type="title"/>
          </p:nvPr>
        </p:nvSpPr>
        <p:spPr/>
        <p:txBody>
          <a:bodyPr/>
          <a:lstStyle/>
          <a:p>
            <a:r>
              <a:rPr kumimoji="1" lang="en-US" altLang="ja-JP" dirty="0"/>
              <a:t>TLB </a:t>
            </a:r>
            <a:r>
              <a:rPr kumimoji="1" lang="ja-JP" altLang="en-US" dirty="0"/>
              <a:t>のエントリの再利用性に相関のある特徴</a:t>
            </a:r>
          </a:p>
        </p:txBody>
      </p:sp>
      <p:sp>
        <p:nvSpPr>
          <p:cNvPr id="3" name="テキスト プレースホルダー 2">
            <a:extLst>
              <a:ext uri="{FF2B5EF4-FFF2-40B4-BE49-F238E27FC236}">
                <a16:creationId xmlns:a16="http://schemas.microsoft.com/office/drawing/2014/main" id="{377711B1-7987-4357-A08A-7E4DEB1658CC}"/>
              </a:ext>
            </a:extLst>
          </p:cNvPr>
          <p:cNvSpPr>
            <a:spLocks noGrp="1"/>
          </p:cNvSpPr>
          <p:nvPr>
            <p:ph type="body" sz="quarter" idx="10"/>
          </p:nvPr>
        </p:nvSpPr>
        <p:spPr>
          <a:xfrm>
            <a:off x="521955" y="6039029"/>
            <a:ext cx="8280092" cy="629700"/>
          </a:xfrm>
        </p:spPr>
        <p:txBody>
          <a:bodyPr/>
          <a:lstStyle/>
          <a:p>
            <a:r>
              <a:rPr lang="en-US" altLang="ja-JP" dirty="0"/>
              <a:t>PC </a:t>
            </a:r>
            <a:r>
              <a:rPr lang="ja-JP" altLang="en-US" dirty="0"/>
              <a:t>の </a:t>
            </a:r>
            <a:r>
              <a:rPr lang="en-US" altLang="ja-JP" dirty="0"/>
              <a:t>2, 3 </a:t>
            </a:r>
            <a:r>
              <a:rPr lang="ja-JP" altLang="en-US" dirty="0"/>
              <a:t>ビット目は再参照の有無に関して強い相関を持つ</a:t>
            </a:r>
            <a:endParaRPr kumimoji="1" lang="ja-JP" altLang="en-US" dirty="0"/>
          </a:p>
        </p:txBody>
      </p:sp>
      <p:pic>
        <p:nvPicPr>
          <p:cNvPr id="7" name="図 6">
            <a:extLst>
              <a:ext uri="{FF2B5EF4-FFF2-40B4-BE49-F238E27FC236}">
                <a16:creationId xmlns:a16="http://schemas.microsoft.com/office/drawing/2014/main" id="{A60D7FBE-339E-47F7-AEC0-07D2A84B0D55}"/>
              </a:ext>
            </a:extLst>
          </p:cNvPr>
          <p:cNvPicPr>
            <a:picLocks noChangeAspect="1"/>
          </p:cNvPicPr>
          <p:nvPr/>
        </p:nvPicPr>
        <p:blipFill>
          <a:blip r:embed="rId2"/>
          <a:stretch>
            <a:fillRect/>
          </a:stretch>
        </p:blipFill>
        <p:spPr>
          <a:xfrm>
            <a:off x="1601967" y="908972"/>
            <a:ext cx="5598030" cy="5049685"/>
          </a:xfrm>
          <a:prstGeom prst="rect">
            <a:avLst/>
          </a:prstGeom>
        </p:spPr>
      </p:pic>
    </p:spTree>
    <p:extLst>
      <p:ext uri="{BB962C8B-B14F-4D97-AF65-F5344CB8AC3E}">
        <p14:creationId xmlns:p14="http://schemas.microsoft.com/office/powerpoint/2010/main" val="8771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8191E-083E-4C39-AD38-B980FC93ADB8}"/>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2A4DE64B-DE18-44E0-B365-6655297F1C08}"/>
              </a:ext>
            </a:extLst>
          </p:cNvPr>
          <p:cNvSpPr>
            <a:spLocks noGrp="1"/>
          </p:cNvSpPr>
          <p:nvPr>
            <p:ph type="body" sz="quarter" idx="10"/>
          </p:nvPr>
        </p:nvSpPr>
        <p:spPr>
          <a:xfrm>
            <a:off x="0" y="3789004"/>
            <a:ext cx="8820098" cy="2789724"/>
          </a:xfrm>
        </p:spPr>
        <p:txBody>
          <a:bodyPr/>
          <a:lstStyle/>
          <a:p>
            <a:pPr marL="817200" lvl="1" indent="-457200">
              <a:buFont typeface="+mj-lt"/>
              <a:buAutoNum type="arabicPeriod"/>
            </a:pPr>
            <a:r>
              <a:rPr kumimoji="1" lang="ja-JP" altLang="en-US" sz="1800" dirty="0"/>
              <a:t>相関を持つ</a:t>
            </a:r>
            <a:r>
              <a:rPr lang="ja-JP" altLang="en-US" sz="1800" dirty="0"/>
              <a:t>特徴をハッシュ関数で畳み込んでシグニチャを計算</a:t>
            </a:r>
            <a:endParaRPr lang="en-US" altLang="ja-JP" sz="1800" dirty="0"/>
          </a:p>
          <a:p>
            <a:pPr marL="817200" lvl="1" indent="-457200">
              <a:buFont typeface="+mj-lt"/>
              <a:buAutoNum type="arabicPeriod"/>
            </a:pPr>
            <a:r>
              <a:rPr kumimoji="1" lang="ja-JP" altLang="en-US" sz="1800" dirty="0"/>
              <a:t>アクセス毎に，最後に触った命令のシグニチャを </a:t>
            </a:r>
            <a:r>
              <a:rPr kumimoji="1" lang="en-US" altLang="ja-JP" sz="1800" dirty="0"/>
              <a:t>TLB </a:t>
            </a:r>
            <a:r>
              <a:rPr kumimoji="1" lang="ja-JP" altLang="en-US" sz="1800" dirty="0"/>
              <a:t>のエントリに記録</a:t>
            </a:r>
            <a:endParaRPr kumimoji="1" lang="en-US" altLang="ja-JP" sz="1800" dirty="0"/>
          </a:p>
          <a:p>
            <a:pPr marL="817200" lvl="1" indent="-457200">
              <a:buFont typeface="+mj-lt"/>
              <a:buAutoNum type="arabicPeriod"/>
            </a:pPr>
            <a:r>
              <a:rPr kumimoji="1" lang="ja-JP" altLang="en-US" sz="1800" dirty="0"/>
              <a:t>学習：「エントリに最後に触ったのはあのシグニチャの時」を学習する</a:t>
            </a:r>
            <a:endParaRPr kumimoji="1" lang="en-US" altLang="ja-JP" sz="1800" dirty="0"/>
          </a:p>
          <a:p>
            <a:pPr marL="1177200" lvl="2" indent="-457200">
              <a:buFont typeface="+mj-lt"/>
              <a:buAutoNum type="arabicPeriod"/>
            </a:pPr>
            <a:r>
              <a:rPr kumimoji="1" lang="en-US" altLang="ja-JP" sz="1800" dirty="0"/>
              <a:t>TLB </a:t>
            </a:r>
            <a:r>
              <a:rPr kumimoji="1" lang="ja-JP" altLang="en-US" sz="1800" dirty="0"/>
              <a:t>から追い出されたエントリに記録されたシグニチャに対応したテーブルのカウンタをインクリメント</a:t>
            </a:r>
            <a:endParaRPr kumimoji="1" lang="en-US" altLang="ja-JP" sz="1800" dirty="0"/>
          </a:p>
          <a:p>
            <a:pPr marL="817200" lvl="1" indent="-457200">
              <a:buFont typeface="+mj-lt"/>
              <a:buAutoNum type="arabicPeriod"/>
            </a:pPr>
            <a:r>
              <a:rPr kumimoji="1" lang="ja-JP" altLang="en-US" sz="1800" dirty="0"/>
              <a:t>予測：シグニチャからテーブルを読み出す</a:t>
            </a:r>
            <a:endParaRPr kumimoji="1" lang="en-US" altLang="ja-JP" sz="1800" dirty="0"/>
          </a:p>
          <a:p>
            <a:pPr marL="1177200" lvl="2" indent="-457200">
              <a:buFont typeface="+mj-lt"/>
              <a:buAutoNum type="arabicPeriod"/>
            </a:pPr>
            <a:r>
              <a:rPr kumimoji="1" lang="ja-JP" altLang="en-US" sz="1800" dirty="0"/>
              <a:t>カウンタが閾値以上なら </a:t>
            </a:r>
            <a:r>
              <a:rPr kumimoji="1" lang="en-US" altLang="ja-JP" sz="1800" dirty="0"/>
              <a:t>dead </a:t>
            </a:r>
            <a:r>
              <a:rPr kumimoji="1" lang="ja-JP" altLang="en-US" sz="1800" dirty="0"/>
              <a:t>なので，優先的に追い出す</a:t>
            </a:r>
            <a:endParaRPr kumimoji="1" lang="en-US" altLang="ja-JP" sz="1800" dirty="0"/>
          </a:p>
        </p:txBody>
      </p:sp>
      <p:pic>
        <p:nvPicPr>
          <p:cNvPr id="7" name="図 6">
            <a:extLst>
              <a:ext uri="{FF2B5EF4-FFF2-40B4-BE49-F238E27FC236}">
                <a16:creationId xmlns:a16="http://schemas.microsoft.com/office/drawing/2014/main" id="{FF7F6F9A-4150-4AE4-A0F4-95AD4685E885}"/>
              </a:ext>
            </a:extLst>
          </p:cNvPr>
          <p:cNvPicPr>
            <a:picLocks noChangeAspect="1"/>
          </p:cNvPicPr>
          <p:nvPr/>
        </p:nvPicPr>
        <p:blipFill>
          <a:blip r:embed="rId2"/>
          <a:stretch>
            <a:fillRect/>
          </a:stretch>
        </p:blipFill>
        <p:spPr>
          <a:xfrm>
            <a:off x="1511966" y="998973"/>
            <a:ext cx="6078390" cy="2610029"/>
          </a:xfrm>
          <a:prstGeom prst="rect">
            <a:avLst/>
          </a:prstGeom>
        </p:spPr>
      </p:pic>
    </p:spTree>
    <p:extLst>
      <p:ext uri="{BB962C8B-B14F-4D97-AF65-F5344CB8AC3E}">
        <p14:creationId xmlns:p14="http://schemas.microsoft.com/office/powerpoint/2010/main" val="1765984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257501-EFB9-452F-984A-C4F6928F6E19}"/>
              </a:ext>
            </a:extLst>
          </p:cNvPr>
          <p:cNvSpPr>
            <a:spLocks noGrp="1"/>
          </p:cNvSpPr>
          <p:nvPr>
            <p:ph type="title"/>
          </p:nvPr>
        </p:nvSpPr>
        <p:spPr/>
        <p:txBody>
          <a:bodyPr/>
          <a:lstStyle/>
          <a:p>
            <a:r>
              <a:rPr kumimoji="1" lang="ja-JP" altLang="en-US" dirty="0"/>
              <a:t>評価：</a:t>
            </a:r>
            <a:r>
              <a:rPr kumimoji="1" lang="en-US" altLang="ja-JP" dirty="0"/>
              <a:t>1024</a:t>
            </a:r>
            <a:r>
              <a:rPr kumimoji="1" lang="ja-JP" altLang="en-US" dirty="0"/>
              <a:t>エントリ </a:t>
            </a:r>
            <a:r>
              <a:rPr kumimoji="1" lang="en-US" altLang="ja-JP" dirty="0"/>
              <a:t>8way L2 TLB </a:t>
            </a:r>
            <a:r>
              <a:rPr kumimoji="1" lang="ja-JP" altLang="en-US" dirty="0"/>
              <a:t>での</a:t>
            </a:r>
            <a:br>
              <a:rPr kumimoji="1" lang="en-US" altLang="ja-JP" dirty="0"/>
            </a:br>
            <a:r>
              <a:rPr kumimoji="1" lang="en-US" altLang="ja-JP" dirty="0"/>
              <a:t>MPKI (misses per kilo instructions) </a:t>
            </a:r>
            <a:r>
              <a:rPr kumimoji="1" lang="ja-JP" altLang="en-US" dirty="0"/>
              <a:t>と性能</a:t>
            </a:r>
          </a:p>
        </p:txBody>
      </p:sp>
      <p:sp>
        <p:nvSpPr>
          <p:cNvPr id="3" name="テキスト プレースホルダー 2">
            <a:extLst>
              <a:ext uri="{FF2B5EF4-FFF2-40B4-BE49-F238E27FC236}">
                <a16:creationId xmlns:a16="http://schemas.microsoft.com/office/drawing/2014/main" id="{80AAD415-2D25-4765-8745-1C10518EE6A7}"/>
              </a:ext>
            </a:extLst>
          </p:cNvPr>
          <p:cNvSpPr>
            <a:spLocks noGrp="1"/>
          </p:cNvSpPr>
          <p:nvPr>
            <p:ph type="body" sz="quarter" idx="10"/>
          </p:nvPr>
        </p:nvSpPr>
        <p:spPr>
          <a:xfrm>
            <a:off x="3851992" y="3609002"/>
            <a:ext cx="5040056" cy="3248997"/>
          </a:xfrm>
        </p:spPr>
        <p:txBody>
          <a:bodyPr/>
          <a:lstStyle/>
          <a:p>
            <a:pPr lvl="1"/>
            <a:r>
              <a:rPr lang="ja-JP" altLang="en-US" sz="1600" dirty="0"/>
              <a:t>平均 </a:t>
            </a:r>
            <a:r>
              <a:rPr lang="en-US" altLang="ja-JP" sz="1600" dirty="0"/>
              <a:t>MPKI </a:t>
            </a:r>
            <a:r>
              <a:rPr lang="ja-JP" altLang="en-US" sz="1600" dirty="0"/>
              <a:t>：</a:t>
            </a:r>
            <a:br>
              <a:rPr lang="en-US" altLang="ja-JP" sz="1600" dirty="0"/>
            </a:br>
            <a:r>
              <a:rPr lang="en-US" altLang="ja-JP" sz="1600" dirty="0"/>
              <a:t>1.51 (LRU), 1.47 (Random), 1.35 (SRRIP), </a:t>
            </a:r>
            <a:br>
              <a:rPr lang="en-US" altLang="ja-JP" sz="1600" dirty="0"/>
            </a:br>
            <a:r>
              <a:rPr lang="en-US" altLang="ja-JP" sz="1600" b="1" dirty="0"/>
              <a:t>1.08 (</a:t>
            </a:r>
            <a:r>
              <a:rPr lang="en-US" altLang="ja-JP" sz="1600" b="1" dirty="0" err="1"/>
              <a:t>CHiRP</a:t>
            </a:r>
            <a:r>
              <a:rPr lang="en-US" altLang="ja-JP" sz="1600" b="1" dirty="0"/>
              <a:t>)</a:t>
            </a:r>
          </a:p>
          <a:p>
            <a:pPr lvl="1"/>
            <a:r>
              <a:rPr lang="ja-JP" altLang="en-US" sz="1600" dirty="0"/>
              <a:t>性能：</a:t>
            </a:r>
            <a:endParaRPr lang="en-US" altLang="ja-JP" sz="1600" dirty="0"/>
          </a:p>
          <a:p>
            <a:pPr lvl="2"/>
            <a:r>
              <a:rPr lang="ja-JP" altLang="en-US" sz="1600" dirty="0"/>
              <a:t>平均で </a:t>
            </a:r>
            <a:r>
              <a:rPr lang="en-US" altLang="ja-JP" sz="1600" dirty="0"/>
              <a:t>4.8% </a:t>
            </a:r>
            <a:r>
              <a:rPr lang="ja-JP" altLang="en-US" sz="1600" dirty="0"/>
              <a:t>向上</a:t>
            </a:r>
            <a:endParaRPr lang="en-US" altLang="ja-JP" sz="1600" dirty="0"/>
          </a:p>
          <a:p>
            <a:pPr lvl="2"/>
            <a:r>
              <a:rPr lang="ja-JP" altLang="en-US" sz="1600" dirty="0"/>
              <a:t>メモリ・インテンシブなベンチマークでは </a:t>
            </a:r>
            <a:r>
              <a:rPr lang="en-US" altLang="ja-JP" sz="1600" dirty="0"/>
              <a:t>10% </a:t>
            </a:r>
            <a:r>
              <a:rPr lang="ja-JP" altLang="en-US" sz="1600" dirty="0"/>
              <a:t>程度向上</a:t>
            </a:r>
            <a:endParaRPr lang="en-US" altLang="ja-JP" sz="1600" dirty="0"/>
          </a:p>
          <a:p>
            <a:pPr lvl="1"/>
            <a:r>
              <a:rPr kumimoji="1" lang="en-US" altLang="ja-JP" sz="1600" dirty="0"/>
              <a:t>8KB</a:t>
            </a:r>
            <a:r>
              <a:rPr kumimoji="1" lang="ja-JP" altLang="en-US" sz="1600" dirty="0"/>
              <a:t>（</a:t>
            </a:r>
            <a:r>
              <a:rPr kumimoji="1" lang="en-US" altLang="ja-JP" sz="1600" dirty="0"/>
              <a:t>L2 TLB </a:t>
            </a:r>
            <a:r>
              <a:rPr kumimoji="1" lang="ja-JP" altLang="en-US" sz="1600" dirty="0"/>
              <a:t>の </a:t>
            </a:r>
            <a:r>
              <a:rPr kumimoji="1" lang="en-US" altLang="ja-JP" sz="1600" dirty="0"/>
              <a:t>10% </a:t>
            </a:r>
            <a:r>
              <a:rPr kumimoji="1" lang="ja-JP" altLang="en-US" sz="1600" dirty="0"/>
              <a:t>程度の大きさ）のテーブルを使った場合の結果</a:t>
            </a:r>
            <a:endParaRPr kumimoji="1" lang="en-US" altLang="ja-JP" sz="1600" dirty="0"/>
          </a:p>
          <a:p>
            <a:pPr lvl="2"/>
            <a:r>
              <a:rPr kumimoji="1" lang="en-US" altLang="ja-JP" sz="1600" dirty="0"/>
              <a:t>256B </a:t>
            </a:r>
            <a:r>
              <a:rPr kumimoji="1" lang="ja-JP" altLang="en-US" sz="1600" dirty="0"/>
              <a:t>でもそこそこきちんと働く</a:t>
            </a:r>
          </a:p>
        </p:txBody>
      </p:sp>
      <p:pic>
        <p:nvPicPr>
          <p:cNvPr id="5" name="図 4">
            <a:extLst>
              <a:ext uri="{FF2B5EF4-FFF2-40B4-BE49-F238E27FC236}">
                <a16:creationId xmlns:a16="http://schemas.microsoft.com/office/drawing/2014/main" id="{57CAC276-570C-42E9-A361-C47DD36F259D}"/>
              </a:ext>
            </a:extLst>
          </p:cNvPr>
          <p:cNvPicPr>
            <a:picLocks noChangeAspect="1"/>
          </p:cNvPicPr>
          <p:nvPr/>
        </p:nvPicPr>
        <p:blipFill>
          <a:blip r:embed="rId2"/>
          <a:stretch>
            <a:fillRect/>
          </a:stretch>
        </p:blipFill>
        <p:spPr>
          <a:xfrm>
            <a:off x="378055" y="908972"/>
            <a:ext cx="6803974" cy="2757959"/>
          </a:xfrm>
          <a:prstGeom prst="rect">
            <a:avLst/>
          </a:prstGeom>
        </p:spPr>
      </p:pic>
      <p:pic>
        <p:nvPicPr>
          <p:cNvPr id="7" name="図 6">
            <a:extLst>
              <a:ext uri="{FF2B5EF4-FFF2-40B4-BE49-F238E27FC236}">
                <a16:creationId xmlns:a16="http://schemas.microsoft.com/office/drawing/2014/main" id="{69087527-22A4-4986-9C26-B61459C87EBC}"/>
              </a:ext>
            </a:extLst>
          </p:cNvPr>
          <p:cNvPicPr>
            <a:picLocks noChangeAspect="1"/>
          </p:cNvPicPr>
          <p:nvPr/>
        </p:nvPicPr>
        <p:blipFill>
          <a:blip r:embed="rId3"/>
          <a:stretch>
            <a:fillRect/>
          </a:stretch>
        </p:blipFill>
        <p:spPr>
          <a:xfrm>
            <a:off x="558057" y="3879005"/>
            <a:ext cx="3497686" cy="2708992"/>
          </a:xfrm>
          <a:prstGeom prst="rect">
            <a:avLst/>
          </a:prstGeom>
        </p:spPr>
      </p:pic>
    </p:spTree>
    <p:extLst>
      <p:ext uri="{BB962C8B-B14F-4D97-AF65-F5344CB8AC3E}">
        <p14:creationId xmlns:p14="http://schemas.microsoft.com/office/powerpoint/2010/main" val="1115816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8">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9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ieice-riscv</Template>
  <TotalTime>0</TotalTime>
  <Words>8037</Words>
  <Application>Microsoft Office PowerPoint</Application>
  <PresentationFormat>画面に合わせる (4:3)</PresentationFormat>
  <Paragraphs>1174</Paragraphs>
  <Slides>121</Slides>
  <Notes>14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121</vt:i4>
      </vt:variant>
    </vt:vector>
  </HeadingPairs>
  <TitlesOfParts>
    <vt:vector size="135" baseType="lpstr">
      <vt:lpstr>HG丸ｺﾞｼｯｸM-PRO</vt:lpstr>
      <vt:lpstr>Lucida Grande</vt:lpstr>
      <vt:lpstr>MeiryoKe_PGothic</vt:lpstr>
      <vt:lpstr>ＭＳ Ｐゴシック</vt:lpstr>
      <vt:lpstr>メイリオ</vt:lpstr>
      <vt:lpstr>Arial</vt:lpstr>
      <vt:lpstr>Arial Narrow</vt:lpstr>
      <vt:lpstr>Calibri</vt:lpstr>
      <vt:lpstr>Cambria Math</vt:lpstr>
      <vt:lpstr>Consolas</vt:lpstr>
      <vt:lpstr>Segoe UI</vt:lpstr>
      <vt:lpstr>Verdana</vt:lpstr>
      <vt:lpstr>Wingdings</vt:lpstr>
      <vt:lpstr>cerulean</vt:lpstr>
      <vt:lpstr>高性能 CPU の研究・開発動向 (2022/11/07)</vt:lpstr>
      <vt:lpstr>はじめに</vt:lpstr>
      <vt:lpstr>過去10年のシングルスレッド性能の遷移 各年ごとの SPEC CPU int speed base の最高スコア (2006, 2017 を補正して結合)</vt:lpstr>
      <vt:lpstr>クロック周波数とシングルスレッド性能</vt:lpstr>
      <vt:lpstr>クロック周波数</vt:lpstr>
      <vt:lpstr>周波数向上がストップ</vt:lpstr>
      <vt:lpstr>ムーアの法則</vt:lpstr>
      <vt:lpstr>スケーリングの効果</vt:lpstr>
      <vt:lpstr>CMOS ゲートの等価回路</vt:lpstr>
      <vt:lpstr>消費エネルギーと遅延</vt:lpstr>
      <vt:lpstr>チップ全体の消費エネルギー</vt:lpstr>
      <vt:lpstr>ところが，電圧が下げられなくなった… グラフは K. Sato : , Realization and Application of Large-scale Fast Optical Circuit Switch for Data Center Networking, IEEE Journal of Lightwave Technology, 2017  より</vt:lpstr>
      <vt:lpstr>電圧が下がらないとどうなるのか</vt:lpstr>
      <vt:lpstr>行き着く先：ダークシリコン [Goulding10, Esmaeilzadeh12]</vt:lpstr>
      <vt:lpstr>とはいえ，いまのところ</vt:lpstr>
      <vt:lpstr>クロック周波数とシングルスレッド性能</vt:lpstr>
      <vt:lpstr>Apple M1  写真は https://www.anandtech.com/show/16226/apple-silicon-m1-a14-deep-dive より</vt:lpstr>
      <vt:lpstr>シングルスレッド性能向上の方法</vt:lpstr>
      <vt:lpstr>HPC アプリケーション（１）</vt:lpstr>
      <vt:lpstr>HPC アプリケーション（２）</vt:lpstr>
      <vt:lpstr>整数系アプリケーション（１）</vt:lpstr>
      <vt:lpstr>整数系アプリケーション（２）</vt:lpstr>
      <vt:lpstr>両者の違いのまとめ（１）</vt:lpstr>
      <vt:lpstr>両者の違いのまとめ</vt:lpstr>
      <vt:lpstr>整数系アプリケーションの性能向上</vt:lpstr>
      <vt:lpstr>整数系アプリケーションの性能向上</vt:lpstr>
      <vt:lpstr>なぜ Apple がシングルスレッド性能を上げるのか</vt:lpstr>
      <vt:lpstr>近年の WEB アプリケーションの発展</vt:lpstr>
      <vt:lpstr>Electron</vt:lpstr>
      <vt:lpstr>vscode の HTML 表示</vt:lpstr>
      <vt:lpstr>JavaScript でできた WEB アプリの性質</vt:lpstr>
      <vt:lpstr>Out-of-order スーパスカラ・プロセッサ</vt:lpstr>
      <vt:lpstr>V8 ランタイムの実行の様子 （Chrome の JavaScript エンジン）</vt:lpstr>
      <vt:lpstr>Node.js と SPEC CPU 2006 の違い 左上 I$/D$ ミス数，右上 I-/D-TLB ミス数，左下 分岐予測ミス率 Zhu, Yuhao et al., Microarchitectural Implications of Event-driven Server-side Web Applications, MICRO 2015 より</vt:lpstr>
      <vt:lpstr>間接分岐予測器の改良による インタプリタの性能改善</vt:lpstr>
      <vt:lpstr>重たい整数系アプリケーション</vt:lpstr>
      <vt:lpstr>重たい整数系アプリケーションの高速化</vt:lpstr>
      <vt:lpstr>もくじ </vt:lpstr>
      <vt:lpstr>「現代の」Out-of-order スーパスカラ・プロセッサの構造</vt:lpstr>
      <vt:lpstr>Out-of-order スーパスカラ・プロセッサ</vt:lpstr>
      <vt:lpstr>OoO プロセッサの方式</vt:lpstr>
      <vt:lpstr>物理レジスタ方式の OoO プロセッサの構造</vt:lpstr>
      <vt:lpstr>大ざっぱな動作</vt:lpstr>
      <vt:lpstr>レジスタ・リネーム</vt:lpstr>
      <vt:lpstr>レジスタ・リネーム</vt:lpstr>
      <vt:lpstr>バックエンドへの命令の発行</vt:lpstr>
      <vt:lpstr>連想検索による実装</vt:lpstr>
      <vt:lpstr>連想検索による実装</vt:lpstr>
      <vt:lpstr>発行キューの動作（１）：Select</vt:lpstr>
      <vt:lpstr>発行キューの動作（２）：Wakeup</vt:lpstr>
      <vt:lpstr>バックエンドへの命令の発行</vt:lpstr>
      <vt:lpstr>行列を使った方式</vt:lpstr>
      <vt:lpstr>行列を使った方式</vt:lpstr>
      <vt:lpstr>マトリクス・スケジューラ</vt:lpstr>
      <vt:lpstr>マトリクス・スケジューラ</vt:lpstr>
      <vt:lpstr>マトリクス・スケジューラの利点</vt:lpstr>
      <vt:lpstr>Out-of-order 発行の方式</vt:lpstr>
      <vt:lpstr>RS 方式</vt:lpstr>
      <vt:lpstr>物理レジスタ方式（上）と RS 方式（下）の違い RS 方式はデータ・パス（緑部分）がかなり複雑</vt:lpstr>
      <vt:lpstr>物理レジスタ方式と RS 方式の違い</vt:lpstr>
      <vt:lpstr>物理レジスタ方式と RS 方式の違い</vt:lpstr>
      <vt:lpstr>OoO プロセッサの変化</vt:lpstr>
      <vt:lpstr>大昔の スーパスカラと VLIW との比較</vt:lpstr>
      <vt:lpstr>最近の研究</vt:lpstr>
      <vt:lpstr>もくじ </vt:lpstr>
      <vt:lpstr>ここ数年のトップカンファレンスに出ている研究</vt:lpstr>
      <vt:lpstr>話題</vt:lpstr>
      <vt:lpstr>話題</vt:lpstr>
      <vt:lpstr>値予測</vt:lpstr>
      <vt:lpstr>背景</vt:lpstr>
      <vt:lpstr>アプローチ</vt:lpstr>
      <vt:lpstr>実装</vt:lpstr>
      <vt:lpstr>実装</vt:lpstr>
      <vt:lpstr>評価：性能向上とカバレッジ（ロード命令の予測率）</vt:lpstr>
      <vt:lpstr>分岐のプレディケートへの変換</vt:lpstr>
      <vt:lpstr>背景</vt:lpstr>
      <vt:lpstr>アプローチ</vt:lpstr>
      <vt:lpstr>動的な変換の方法</vt:lpstr>
      <vt:lpstr>動的な変換の制御</vt:lpstr>
      <vt:lpstr>評価</vt:lpstr>
      <vt:lpstr>クリティカルな命令の優先発行</vt:lpstr>
      <vt:lpstr>背景</vt:lpstr>
      <vt:lpstr>背景</vt:lpstr>
      <vt:lpstr>アプローチ</vt:lpstr>
      <vt:lpstr>実装</vt:lpstr>
      <vt:lpstr>評価</vt:lpstr>
      <vt:lpstr>クリティカルな命令への対処</vt:lpstr>
      <vt:lpstr>話題</vt:lpstr>
      <vt:lpstr>ストア・バッファのためのプリフェッチ</vt:lpstr>
      <vt:lpstr>背景</vt:lpstr>
      <vt:lpstr>アプローチ</vt:lpstr>
      <vt:lpstr>実装</vt:lpstr>
      <vt:lpstr>評価</vt:lpstr>
      <vt:lpstr>TLB 置き換えアルゴリズム</vt:lpstr>
      <vt:lpstr>背景</vt:lpstr>
      <vt:lpstr>アプローチ</vt:lpstr>
      <vt:lpstr>TLB のエントリの再利用性に相関のある特徴</vt:lpstr>
      <vt:lpstr>実装</vt:lpstr>
      <vt:lpstr>評価：1024エントリ 8way L2 TLB での MPKI (misses per kilo instructions) と性能</vt:lpstr>
      <vt:lpstr>キャッシュ周りのあまり着目されてこなかった部分</vt:lpstr>
      <vt:lpstr>話題</vt:lpstr>
      <vt:lpstr>レジスタ・リネームの省略</vt:lpstr>
      <vt:lpstr>背景：レジスタ・リネーミング</vt:lpstr>
      <vt:lpstr>通常のレジスタ・リネーム</vt:lpstr>
      <vt:lpstr>STRAIGHT アーキテクチャ</vt:lpstr>
      <vt:lpstr>実はけっこう歴史が長い</vt:lpstr>
      <vt:lpstr>高性能な in-order 実行</vt:lpstr>
      <vt:lpstr>背景</vt:lpstr>
      <vt:lpstr>アプローチ</vt:lpstr>
      <vt:lpstr>S-IQ と IQ がカスケードされた構造 （CAScaded IN-Order: CASINO）</vt:lpstr>
      <vt:lpstr>評価結果</vt:lpstr>
      <vt:lpstr>関連研究：InO パイプがカスケードされたアーキテクチャ</vt:lpstr>
      <vt:lpstr>投機的なベクトル実行</vt:lpstr>
      <vt:lpstr>背景</vt:lpstr>
      <vt:lpstr>アプローチ</vt:lpstr>
      <vt:lpstr>実装</vt:lpstr>
      <vt:lpstr>評価結果</vt:lpstr>
      <vt:lpstr>コアアーキテクチャ自体の改良</vt:lpstr>
      <vt:lpstr>今日取り上げなかった，それ以外の話題</vt:lpstr>
      <vt:lpstr>まとめ</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2021-10-15T01:51:50Z</dcterms:created>
  <dcterms:modified xsi:type="dcterms:W3CDTF">2022-11-07T06:22:43Z</dcterms:modified>
</cp:coreProperties>
</file>